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0" r:id="rId5"/>
    <p:sldId id="277" r:id="rId6"/>
    <p:sldId id="288" r:id="rId7"/>
    <p:sldId id="289" r:id="rId8"/>
    <p:sldId id="278" r:id="rId9"/>
    <p:sldId id="261" r:id="rId10"/>
    <p:sldId id="262" r:id="rId11"/>
    <p:sldId id="279" r:id="rId12"/>
    <p:sldId id="280" r:id="rId13"/>
    <p:sldId id="281" r:id="rId14"/>
    <p:sldId id="291" r:id="rId15"/>
    <p:sldId id="264" r:id="rId16"/>
    <p:sldId id="284" r:id="rId17"/>
    <p:sldId id="265" r:id="rId18"/>
    <p:sldId id="266" r:id="rId19"/>
    <p:sldId id="267" r:id="rId20"/>
    <p:sldId id="268" r:id="rId21"/>
    <p:sldId id="285" r:id="rId22"/>
    <p:sldId id="286" r:id="rId23"/>
    <p:sldId id="290" r:id="rId24"/>
    <p:sldId id="27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76226"/>
  </p:normalViewPr>
  <p:slideViewPr>
    <p:cSldViewPr snapToGrid="0">
      <p:cViewPr varScale="1">
        <p:scale>
          <a:sx n="87" d="100"/>
          <a:sy n="87" d="100"/>
        </p:scale>
        <p:origin x="1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59A6DE9-0F71-2D43-9B36-58AF55270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72E83B-3CCD-DF4A-BC29-5F14040A8C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997A5-2358-DA4E-B064-129AB3718C96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3C06B0-0F99-0440-912E-B9FE46D2D4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64EC25-771B-3A48-83AF-941D0B20A1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F07FA-D10A-8045-8F78-76ECC1F81A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303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6997-8195-C447-A305-4C49AEA0D939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9794-49D8-3544-8F37-A6FAF462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093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0293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2599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9285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8938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3245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8513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9224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1553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4132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707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8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0497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5749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930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205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093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6159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124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168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770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175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69794-49D8-3544-8F37-A6FAF46211CB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654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2" name="Picture 27" descr="北方交通大学—世纪钟（校钟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2" y="215266"/>
            <a:ext cx="1123949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北方交通大学—思源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20980"/>
            <a:ext cx="1270000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095258343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215266"/>
            <a:ext cx="111760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19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220980"/>
            <a:ext cx="1016000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200551310121366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2" y="220980"/>
            <a:ext cx="1174751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offcn.com/dl/2015/0710/201507101009509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340" y="118078"/>
            <a:ext cx="3119547" cy="8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0BF29-EEC4-6A42-B574-14BC9DF50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26601" r="8333" b="27007"/>
          <a:stretch/>
        </p:blipFill>
        <p:spPr>
          <a:xfrm>
            <a:off x="3540965" y="190344"/>
            <a:ext cx="2452319" cy="68199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9709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ffcn.com/dl/2015/0710/201507101009509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72332" y="145438"/>
            <a:ext cx="3119547" cy="8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360" y="213060"/>
            <a:ext cx="10551749" cy="691277"/>
          </a:xfrm>
        </p:spPr>
        <p:txBody>
          <a:bodyPr>
            <a:normAutofit/>
          </a:bodyPr>
          <a:lstStyle>
            <a:lvl1pPr algn="l">
              <a:defRPr sz="4000" b="1" i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05B7C565-6E12-3B4A-A62B-A01679901863}"/>
              </a:ext>
            </a:extLst>
          </p:cNvPr>
          <p:cNvCxnSpPr>
            <a:cxnSpLocks/>
          </p:cNvCxnSpPr>
          <p:nvPr userDrawn="1"/>
        </p:nvCxnSpPr>
        <p:spPr>
          <a:xfrm>
            <a:off x="284480" y="971961"/>
            <a:ext cx="11699240" cy="0"/>
          </a:xfrm>
          <a:prstGeom prst="line">
            <a:avLst/>
          </a:prstGeom>
          <a:ln w="19050">
            <a:solidFill>
              <a:srgbClr val="08336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63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B65B-58E7-46ED-AA62-BA6E355C3DA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0F91-5020-4C9A-B248-C61D0684F2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6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jpg"/><Relationship Id="rId21" Type="http://schemas.openxmlformats.org/officeDocument/2006/relationships/image" Target="../media/image39.pn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17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g"/><Relationship Id="rId19" Type="http://schemas.openxmlformats.org/officeDocument/2006/relationships/image" Target="../media/image37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F7F40-2840-4493-8653-F60BA625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30413"/>
            <a:ext cx="12192000" cy="178221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Experience: Large-scale Cellular Localization </a:t>
            </a:r>
            <a:br>
              <a:rPr lang="en-US" altLang="zh-CN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Pickup Position Recommendation </a:t>
            </a:r>
            <a:br>
              <a:rPr lang="en-US" altLang="zh-CN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 Black-hole</a:t>
            </a:r>
            <a:endParaRPr lang="zh-CN" altLang="en-US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3724B6-3D52-3547-8B62-CB9D2D55D2EE}"/>
              </a:ext>
            </a:extLst>
          </p:cNvPr>
          <p:cNvSpPr txBox="1"/>
          <p:nvPr/>
        </p:nvSpPr>
        <p:spPr>
          <a:xfrm>
            <a:off x="1151892" y="3281053"/>
            <a:ext cx="9888220" cy="2215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Shuli Zhu</a:t>
            </a:r>
            <a:r>
              <a:rPr kumimoji="1" lang="en-US" altLang="zh-CN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Lingkun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Xuyu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Changcheng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Yuqin Jiang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Zengwei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Huo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ts val="2800"/>
              </a:lnSpc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Hua Chai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Jiqiang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Dan Tao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Ruipeng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Gao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</a:p>
          <a:p>
            <a:pPr algn="ctr">
              <a:lnSpc>
                <a:spcPts val="2800"/>
              </a:lnSpc>
            </a:pP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Beijing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Jiaotong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algn="ctr">
              <a:lnSpc>
                <a:spcPts val="2800"/>
              </a:lnSpc>
            </a:pP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</a:p>
          <a:p>
            <a:pPr algn="ctr">
              <a:lnSpc>
                <a:spcPts val="2800"/>
              </a:lnSpc>
            </a:pP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DiDi</a:t>
            </a:r>
          </a:p>
          <a:p>
            <a:pPr algn="ctr">
              <a:lnSpc>
                <a:spcPts val="2800"/>
              </a:lnSpc>
            </a:pP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Corresponding Author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844EF1-509E-E64B-9E20-5D813DCDF190}"/>
              </a:ext>
            </a:extLst>
          </p:cNvPr>
          <p:cNvSpPr txBox="1"/>
          <p:nvPr/>
        </p:nvSpPr>
        <p:spPr>
          <a:xfrm>
            <a:off x="4549744" y="5864833"/>
            <a:ext cx="309251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SzPct val="75000"/>
            </a:pPr>
            <a:r>
              <a:rPr lang="en-US" altLang="zh-CN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ACM </a:t>
            </a:r>
            <a:r>
              <a:rPr lang="en-US" altLang="zh-CN" sz="24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MobiCom</a:t>
            </a:r>
            <a:r>
              <a:rPr lang="en-US" altLang="zh-CN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2023</a:t>
            </a:r>
          </a:p>
          <a:p>
            <a:pPr algn="ctr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SzPct val="75000"/>
            </a:pPr>
            <a:r>
              <a:rPr lang="en-US" altLang="zh-CN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Madrid, Spain</a:t>
            </a:r>
            <a:endParaRPr lang="zh-CN" altLang="en-US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4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Fingerprint Set Construction</a:t>
            </a:r>
            <a:endParaRPr kumimoji="1" lang="zh-CN" altLang="en-US" dirty="0"/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EDD2A358-B733-6340-9BC8-51614DFA370E}"/>
              </a:ext>
            </a:extLst>
          </p:cNvPr>
          <p:cNvSpPr txBox="1">
            <a:spLocks/>
          </p:cNvSpPr>
          <p:nvPr/>
        </p:nvSpPr>
        <p:spPr>
          <a:xfrm>
            <a:off x="213359" y="1117600"/>
            <a:ext cx="10551749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Data collection process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trajectories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Geo-tag (accurate GPS location) with associated cellular information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3BEA22-6161-744F-AAAE-74FD7AE42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83" y="2498204"/>
            <a:ext cx="4856530" cy="324219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9ADB4198-6A27-20E4-3D9A-33C34D8C9232}"/>
              </a:ext>
            </a:extLst>
          </p:cNvPr>
          <p:cNvGrpSpPr/>
          <p:nvPr/>
        </p:nvGrpSpPr>
        <p:grpSpPr>
          <a:xfrm>
            <a:off x="2223519" y="5853612"/>
            <a:ext cx="6560457" cy="914400"/>
            <a:chOff x="2148114" y="5965372"/>
            <a:chExt cx="6560457" cy="914400"/>
          </a:xfrm>
        </p:grpSpPr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2E28DE38-CB7A-73D7-7C50-5AE0A8D4EE76}"/>
                </a:ext>
              </a:extLst>
            </p:cNvPr>
            <p:cNvSpPr/>
            <p:nvPr/>
          </p:nvSpPr>
          <p:spPr>
            <a:xfrm>
              <a:off x="2148114" y="5965372"/>
              <a:ext cx="6560457" cy="9144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6" name="乘 5">
              <a:extLst>
                <a:ext uri="{FF2B5EF4-FFF2-40B4-BE49-F238E27FC236}">
                  <a16:creationId xmlns:a16="http://schemas.microsoft.com/office/drawing/2014/main" id="{65074D7F-8E89-7746-8F96-0DD6D00602CE}"/>
                </a:ext>
              </a:extLst>
            </p:cNvPr>
            <p:cNvSpPr/>
            <p:nvPr/>
          </p:nvSpPr>
          <p:spPr>
            <a:xfrm>
              <a:off x="2380343" y="5965372"/>
              <a:ext cx="914400" cy="914400"/>
            </a:xfrm>
            <a:prstGeom prst="mathMultiply">
              <a:avLst>
                <a:gd name="adj1" fmla="val 1414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065B676-D9F4-2877-4038-2A9A848DCE09}"/>
                </a:ext>
              </a:extLst>
            </p:cNvPr>
            <p:cNvSpPr txBox="1"/>
            <p:nvPr/>
          </p:nvSpPr>
          <p:spPr>
            <a:xfrm>
              <a:off x="3191959" y="6191739"/>
              <a:ext cx="5512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C00000"/>
                  </a:solidFill>
                </a:rPr>
                <a:t>We do NOT use INDOOR trajectories</a:t>
              </a:r>
              <a:endParaRPr kumimoji="1" lang="zh-CN" alt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5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385BA0-2B10-4A4B-B2F9-B6DB6C692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7" y="3043914"/>
            <a:ext cx="4728796" cy="32213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8900B5-B3F0-474B-A869-09C5C5A87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866" y="3043913"/>
            <a:ext cx="4763453" cy="322136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Fingerprint Set Construction</a:t>
            </a:r>
            <a:endParaRPr kumimoji="1" lang="zh-CN" altLang="en-US" dirty="0"/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EDD2A358-B733-6340-9BC8-51614DFA370E}"/>
              </a:ext>
            </a:extLst>
          </p:cNvPr>
          <p:cNvSpPr txBox="1">
            <a:spLocks/>
          </p:cNvSpPr>
          <p:nvPr/>
        </p:nvSpPr>
        <p:spPr>
          <a:xfrm>
            <a:off x="213359" y="1117600"/>
            <a:ext cx="10551749" cy="168019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Four-step construction process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grid partitioning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Receptive region production</a:t>
            </a:r>
          </a:p>
        </p:txBody>
      </p:sp>
    </p:spTree>
    <p:extLst>
      <p:ext uri="{BB962C8B-B14F-4D97-AF65-F5344CB8AC3E}">
        <p14:creationId xmlns:p14="http://schemas.microsoft.com/office/powerpoint/2010/main" val="26117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Fingerprint Set Construction</a:t>
            </a:r>
            <a:endParaRPr kumimoji="1" lang="zh-CN" altLang="en-US" dirty="0"/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EDD2A358-B733-6340-9BC8-51614DFA370E}"/>
              </a:ext>
            </a:extLst>
          </p:cNvPr>
          <p:cNvSpPr txBox="1">
            <a:spLocks/>
          </p:cNvSpPr>
          <p:nvPr/>
        </p:nvSpPr>
        <p:spPr>
          <a:xfrm>
            <a:off x="213360" y="1117600"/>
            <a:ext cx="6797040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Four-step construction process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grid partitioning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Receptive region production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signature representation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Bucket-based Storing Mechanism not Gaussian distribution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We store cellular signatures as an INT64 integer for each grid cell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EAAB03-1B65-2843-A029-0EA9D1A6A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80" y="2656840"/>
            <a:ext cx="3673288" cy="24488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B60BCC-7FC4-4342-B1BE-445834391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93" y="5394762"/>
            <a:ext cx="7059650" cy="6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4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Fingerprint Set Construction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1">
                <a:extLst>
                  <a:ext uri="{FF2B5EF4-FFF2-40B4-BE49-F238E27FC236}">
                    <a16:creationId xmlns:a16="http://schemas.microsoft.com/office/drawing/2014/main" id="{EDD2A358-B733-6340-9BC8-51614DFA37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359" y="1117600"/>
                <a:ext cx="10551749" cy="5527340"/>
              </a:xfrm>
              <a:prstGeom prst="rect">
                <a:avLst/>
              </a:prstGeom>
            </p:spPr>
            <p:txBody>
              <a:bodyPr/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7030A0"/>
                  </a:buClr>
                  <a:buSzPct val="75000"/>
                  <a:buFont typeface="Wingdings" pitchFamily="2" charset="2"/>
                  <a:buChar char="u"/>
                </a:pP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Four-step construction process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Map grid partitioning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Receptive region production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Cellular signature representation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User popularity counting</a:t>
                </a:r>
              </a:p>
              <a:p>
                <a:pPr lvl="2">
                  <a:lnSpc>
                    <a:spcPts val="24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Page View (PV)</a:t>
                </a:r>
              </a:p>
              <a:p>
                <a:pPr lvl="3">
                  <a:lnSpc>
                    <a:spcPts val="24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50000"/>
                  <a:buFont typeface="Wingdings" pitchFamily="2" charset="2"/>
                  <a:buChar char="u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total number of samples collected at a grid cell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some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𝑃𝑉</m:t>
                        </m:r>
                      </m:sup>
                    </m:sSub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lnSpc>
                    <a:spcPts val="24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Unique Visitor (UV)</a:t>
                </a:r>
              </a:p>
              <a:p>
                <a:pPr lvl="3">
                  <a:lnSpc>
                    <a:spcPts val="24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50000"/>
                  <a:buFont typeface="Wingdings" pitchFamily="2" charset="2"/>
                  <a:buChar char="u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number of associated user collecting the samples at this grid over the period,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𝑈𝑉</m:t>
                        </m:r>
                      </m:sup>
                    </m:sSub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lnSpc>
                    <a:spcPts val="24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With a Gaussian time decay factor</a:t>
                </a:r>
              </a:p>
              <a:p>
                <a:pPr lvl="3">
                  <a:lnSpc>
                    <a:spcPts val="24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50000"/>
                  <a:buFont typeface="Wingdings" pitchFamily="2" charset="2"/>
                  <a:buChar char="u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Recent visits are more valuable</a:t>
                </a:r>
              </a:p>
              <a:p>
                <a:pPr lvl="3">
                  <a:lnSpc>
                    <a:spcPts val="24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50000"/>
                  <a:buFont typeface="Wingdings" pitchFamily="2" charset="2"/>
                  <a:buChar char="u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duration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month in our system</a:t>
                </a:r>
              </a:p>
            </p:txBody>
          </p:sp>
        </mc:Choice>
        <mc:Fallback xmlns="">
          <p:sp>
            <p:nvSpPr>
              <p:cNvPr id="3" name="内容占位符 1">
                <a:extLst>
                  <a:ext uri="{FF2B5EF4-FFF2-40B4-BE49-F238E27FC236}">
                    <a16:creationId xmlns:a16="http://schemas.microsoft.com/office/drawing/2014/main" id="{EDD2A358-B733-6340-9BC8-51614DFA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9" y="1117600"/>
                <a:ext cx="10551749" cy="5527340"/>
              </a:xfrm>
              <a:prstGeom prst="rect">
                <a:avLst/>
              </a:prstGeom>
              <a:blipFill>
                <a:blip r:embed="rId3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7C97B3-7CD4-7E41-9A97-72A982552BBF}"/>
                  </a:ext>
                </a:extLst>
              </p:cNvPr>
              <p:cNvSpPr txBox="1"/>
              <p:nvPr/>
            </p:nvSpPr>
            <p:spPr>
              <a:xfrm>
                <a:off x="2998034" y="5768226"/>
                <a:ext cx="2803160" cy="876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</m:sub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𝑷𝑽</m:t>
                          </m:r>
                        </m:sup>
                      </m:sSubSup>
                      <m:r>
                        <a:rPr lang="en-US" altLang="zh-CN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𝑷𝑽</m:t>
                              </m:r>
                            </m:sup>
                          </m:sSub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7C97B3-7CD4-7E41-9A97-72A982552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034" y="5768226"/>
                <a:ext cx="2803160" cy="876715"/>
              </a:xfrm>
              <a:prstGeom prst="rect">
                <a:avLst/>
              </a:prstGeom>
              <a:blipFill>
                <a:blip r:embed="rId4"/>
                <a:stretch>
                  <a:fillRect t="-94286" b="-14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03A9E9-6CE7-344C-8475-AC398C705865}"/>
                  </a:ext>
                </a:extLst>
              </p:cNvPr>
              <p:cNvSpPr txBox="1"/>
              <p:nvPr/>
            </p:nvSpPr>
            <p:spPr>
              <a:xfrm>
                <a:off x="5801194" y="5768225"/>
                <a:ext cx="2803160" cy="876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</m:sub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𝑼𝑽</m:t>
                          </m:r>
                        </m:sup>
                      </m:sSubSup>
                      <m:r>
                        <a:rPr lang="en-US" altLang="zh-CN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𝑼𝑽</m:t>
                              </m:r>
                            </m:sup>
                          </m:sSub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03A9E9-6CE7-344C-8475-AC398C705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94" y="5768225"/>
                <a:ext cx="2803160" cy="876715"/>
              </a:xfrm>
              <a:prstGeom prst="rect">
                <a:avLst/>
              </a:prstGeom>
              <a:blipFill>
                <a:blip r:embed="rId5"/>
                <a:stretch>
                  <a:fillRect t="-94286" b="-14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5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Real Time Localization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1">
                <a:extLst>
                  <a:ext uri="{FF2B5EF4-FFF2-40B4-BE49-F238E27FC236}">
                    <a16:creationId xmlns:a16="http://schemas.microsoft.com/office/drawing/2014/main" id="{6D6FCCD6-96AB-144D-87EF-8357C57250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359" y="1117600"/>
                <a:ext cx="9516429" cy="5740400"/>
              </a:xfrm>
              <a:prstGeom prst="rect">
                <a:avLst/>
              </a:prstGeom>
            </p:spPr>
            <p:txBody>
              <a:bodyPr/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>
                    <a:srgbClr val="7030A0"/>
                  </a:buClr>
                  <a:buSzPct val="75000"/>
                  <a:buFont typeface="Wingdings" pitchFamily="2" charset="2"/>
                  <a:buChar char="u"/>
                </a:pP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Candidate region production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Clr>
                    <a:srgbClr val="7030A0"/>
                  </a:buClr>
                  <a:buSzPct val="75000"/>
                  <a:buFont typeface="Wingdings" pitchFamily="2" charset="2"/>
                  <a:buChar char="u"/>
                </a:pP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Feature map generation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RSRP signature similarity</a:t>
                </a:r>
                <a:r>
                  <a:rPr lang="zh-CN" alt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sup>
                    </m:sSubSup>
                  </m:oMath>
                </a14:m>
                <a:endParaRPr lang="en-US" altLang="zh-CN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RSRQ signature similarity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sup>
                    </m:sSubSup>
                  </m:oMath>
                </a14:m>
                <a:endParaRPr lang="en-US" altLang="zh-CN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PV heat feature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𝑷𝑽</m:t>
                        </m:r>
                      </m:sup>
                    </m:sSubSup>
                  </m:oMath>
                </a14:m>
                <a:endParaRPr lang="en-US" altLang="zh-CN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UV heat feature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𝑼𝑽</m:t>
                        </m:r>
                      </m:sup>
                    </m:sSubSup>
                  </m:oMath>
                </a14:m>
                <a:endParaRPr lang="en-US" altLang="zh-CN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Clr>
                    <a:srgbClr val="7030A0"/>
                  </a:buClr>
                  <a:buSzPct val="75000"/>
                  <a:buFont typeface="Wingdings" pitchFamily="2" charset="2"/>
                  <a:buChar char="u"/>
                </a:pP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CNN model for localization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Structure</a:t>
                </a:r>
              </a:p>
              <a:p>
                <a:pPr lvl="2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 convolutional layers</a:t>
                </a:r>
              </a:p>
              <a:p>
                <a:pPr lvl="2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fully connected layers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Loss</a:t>
                </a:r>
              </a:p>
              <a:p>
                <a:pPr lvl="2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calculate great-circle distance between predicted location and its ground truth (geo-tag)</a:t>
                </a:r>
              </a:p>
            </p:txBody>
          </p:sp>
        </mc:Choice>
        <mc:Fallback xmlns="">
          <p:sp>
            <p:nvSpPr>
              <p:cNvPr id="5" name="内容占位符 1">
                <a:extLst>
                  <a:ext uri="{FF2B5EF4-FFF2-40B4-BE49-F238E27FC236}">
                    <a16:creationId xmlns:a16="http://schemas.microsoft.com/office/drawing/2014/main" id="{6D6FCCD6-96AB-144D-87EF-8357C5725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9" y="1117600"/>
                <a:ext cx="9516429" cy="5740400"/>
              </a:xfrm>
              <a:prstGeom prst="rect">
                <a:avLst/>
              </a:prstGeom>
              <a:blipFill>
                <a:blip r:embed="rId3"/>
                <a:stretch>
                  <a:fillRect l="-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C0F01CAA-A30E-DB25-9395-3FB0F508DA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58" y="1117600"/>
            <a:ext cx="2837385" cy="30044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27F9A0-EB1D-73B2-8DEE-51082EC1A7E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58" y="1117600"/>
            <a:ext cx="924560" cy="30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Pickup Recommendation</a:t>
            </a:r>
            <a:endParaRPr kumimoji="1" lang="zh-CN" altLang="en-US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593C8438-B0C0-BD49-B0A4-1160CDD84D39}"/>
              </a:ext>
            </a:extLst>
          </p:cNvPr>
          <p:cNvSpPr txBox="1">
            <a:spLocks/>
          </p:cNvSpPr>
          <p:nvPr/>
        </p:nvSpPr>
        <p:spPr>
          <a:xfrm>
            <a:off x="213359" y="1117600"/>
            <a:ext cx="10849381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Road discretization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Candidate estimation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Customized recommendation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1: Pairwise ranking instead of binary classification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2: Deep neural model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540E1D3-71F3-2742-AC60-065FA814B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3" y="3881270"/>
            <a:ext cx="5019671" cy="255408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F3A5CD7-2B32-FCFF-9FE5-04A3ADB19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439" y="2039965"/>
            <a:ext cx="1027301" cy="2778070"/>
          </a:xfrm>
          <a:prstGeom prst="rect">
            <a:avLst/>
          </a:prstGeom>
        </p:spPr>
      </p:pic>
      <p:pic>
        <p:nvPicPr>
          <p:cNvPr id="8" name="object 37">
            <a:extLst>
              <a:ext uri="{FF2B5EF4-FFF2-40B4-BE49-F238E27FC236}">
                <a16:creationId xmlns:a16="http://schemas.microsoft.com/office/drawing/2014/main" id="{D8BB62D9-6539-6EE5-4B36-E1AFF85FAC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98" y="1732875"/>
            <a:ext cx="824565" cy="713874"/>
          </a:xfrm>
          <a:prstGeom prst="rect">
            <a:avLst/>
          </a:prstGeom>
        </p:spPr>
      </p:pic>
      <p:pic>
        <p:nvPicPr>
          <p:cNvPr id="9" name="object 38">
            <a:extLst>
              <a:ext uri="{FF2B5EF4-FFF2-40B4-BE49-F238E27FC236}">
                <a16:creationId xmlns:a16="http://schemas.microsoft.com/office/drawing/2014/main" id="{5D8DB473-CE26-834B-9429-F3185CE4417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52" y="1907287"/>
            <a:ext cx="571698" cy="584510"/>
          </a:xfrm>
          <a:prstGeom prst="rect">
            <a:avLst/>
          </a:prstGeom>
        </p:spPr>
      </p:pic>
      <p:cxnSp>
        <p:nvCxnSpPr>
          <p:cNvPr id="10" name="直接连接符 65">
            <a:extLst>
              <a:ext uri="{FF2B5EF4-FFF2-40B4-BE49-F238E27FC236}">
                <a16:creationId xmlns:a16="http://schemas.microsoft.com/office/drawing/2014/main" id="{B960916B-2D73-1962-FB31-CA273A69F320}"/>
              </a:ext>
            </a:extLst>
          </p:cNvPr>
          <p:cNvCxnSpPr/>
          <p:nvPr/>
        </p:nvCxnSpPr>
        <p:spPr>
          <a:xfrm>
            <a:off x="10240956" y="2651948"/>
            <a:ext cx="609600" cy="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83">
            <a:extLst>
              <a:ext uri="{FF2B5EF4-FFF2-40B4-BE49-F238E27FC236}">
                <a16:creationId xmlns:a16="http://schemas.microsoft.com/office/drawing/2014/main" id="{A7EC20C1-60A3-E8F7-4E28-D3C5B4DDACF1}"/>
              </a:ext>
            </a:extLst>
          </p:cNvPr>
          <p:cNvCxnSpPr/>
          <p:nvPr/>
        </p:nvCxnSpPr>
        <p:spPr>
          <a:xfrm>
            <a:off x="10129831" y="3410683"/>
            <a:ext cx="838200" cy="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84">
            <a:extLst>
              <a:ext uri="{FF2B5EF4-FFF2-40B4-BE49-F238E27FC236}">
                <a16:creationId xmlns:a16="http://schemas.microsoft.com/office/drawing/2014/main" id="{8B18A099-2B53-8D39-3D9C-9A5B299E2C26}"/>
              </a:ext>
            </a:extLst>
          </p:cNvPr>
          <p:cNvCxnSpPr/>
          <p:nvPr/>
        </p:nvCxnSpPr>
        <p:spPr>
          <a:xfrm>
            <a:off x="10035439" y="4226083"/>
            <a:ext cx="990600" cy="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3E7C7B5F-D195-B2FE-5F7F-7E2A2D0F4D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1425" y="4977741"/>
            <a:ext cx="746606" cy="6036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8D88370-C5E0-BB5A-D326-ADFC1DB138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6947" y="3580263"/>
            <a:ext cx="691777" cy="588010"/>
          </a:xfrm>
          <a:prstGeom prst="rect">
            <a:avLst/>
          </a:prstGeom>
        </p:spPr>
      </p:pic>
      <p:sp>
        <p:nvSpPr>
          <p:cNvPr id="15" name="五角星 14">
            <a:extLst>
              <a:ext uri="{FF2B5EF4-FFF2-40B4-BE49-F238E27FC236}">
                <a16:creationId xmlns:a16="http://schemas.microsoft.com/office/drawing/2014/main" id="{748908A6-9BA1-551C-DC26-8FAA49AFF5F5}"/>
              </a:ext>
            </a:extLst>
          </p:cNvPr>
          <p:cNvSpPr/>
          <p:nvPr/>
        </p:nvSpPr>
        <p:spPr>
          <a:xfrm>
            <a:off x="10035146" y="3747869"/>
            <a:ext cx="199136" cy="18295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6E968B38-520A-E685-EBF2-27585780EE47}"/>
              </a:ext>
            </a:extLst>
          </p:cNvPr>
          <p:cNvSpPr txBox="1"/>
          <p:nvPr/>
        </p:nvSpPr>
        <p:spPr>
          <a:xfrm>
            <a:off x="9212181" y="3590857"/>
            <a:ext cx="83559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  <a:tabLst>
                <a:tab pos="2108835" algn="l"/>
              </a:tabLst>
            </a:pPr>
            <a:r>
              <a:rPr lang="en-US" dirty="0">
                <a:latin typeface="Arial"/>
                <a:cs typeface="Arial"/>
              </a:rPr>
              <a:t>Pickup position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CEE41CE-3DA9-5C2C-CD7E-C48955CCB5AD}"/>
              </a:ext>
            </a:extLst>
          </p:cNvPr>
          <p:cNvSpPr/>
          <p:nvPr/>
        </p:nvSpPr>
        <p:spPr>
          <a:xfrm>
            <a:off x="10129831" y="2951966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C81FE90-4943-A1CE-B264-8B57459F4576}"/>
              </a:ext>
            </a:extLst>
          </p:cNvPr>
          <p:cNvSpPr/>
          <p:nvPr/>
        </p:nvSpPr>
        <p:spPr>
          <a:xfrm>
            <a:off x="10206031" y="2208327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7F8D925-6BB0-5A30-D44A-B264B297CC65}"/>
              </a:ext>
            </a:extLst>
          </p:cNvPr>
          <p:cNvSpPr/>
          <p:nvPr/>
        </p:nvSpPr>
        <p:spPr>
          <a:xfrm>
            <a:off x="9993145" y="4475141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1D6931A-1078-B95B-8411-DC66C00A936F}"/>
              </a:ext>
            </a:extLst>
          </p:cNvPr>
          <p:cNvSpPr txBox="1"/>
          <p:nvPr/>
        </p:nvSpPr>
        <p:spPr>
          <a:xfrm>
            <a:off x="8787268" y="4390921"/>
            <a:ext cx="11806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  <a:tabLst>
                <a:tab pos="2108835" algn="l"/>
              </a:tabLst>
            </a:pPr>
            <a:r>
              <a:rPr lang="en-US" dirty="0">
                <a:latin typeface="Arial"/>
                <a:cs typeface="Arial"/>
              </a:rPr>
              <a:t>Candidates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00DB92D-F805-D160-113C-C0AA4E8F9F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0"/>
          <a:stretch/>
        </p:blipFill>
        <p:spPr>
          <a:xfrm>
            <a:off x="9082825" y="2638566"/>
            <a:ext cx="980205" cy="528274"/>
          </a:xfrm>
          <a:prstGeom prst="rect">
            <a:avLst/>
          </a:prstGeom>
        </p:spPr>
      </p:pic>
      <p:cxnSp>
        <p:nvCxnSpPr>
          <p:cNvPr id="22" name="直接箭头连接符 97">
            <a:extLst>
              <a:ext uri="{FF2B5EF4-FFF2-40B4-BE49-F238E27FC236}">
                <a16:creationId xmlns:a16="http://schemas.microsoft.com/office/drawing/2014/main" id="{6431D081-A868-C575-FCB4-49A219110100}"/>
              </a:ext>
            </a:extLst>
          </p:cNvPr>
          <p:cNvCxnSpPr/>
          <p:nvPr/>
        </p:nvCxnSpPr>
        <p:spPr>
          <a:xfrm>
            <a:off x="9399029" y="2517667"/>
            <a:ext cx="0" cy="2031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20">
            <a:extLst>
              <a:ext uri="{FF2B5EF4-FFF2-40B4-BE49-F238E27FC236}">
                <a16:creationId xmlns:a16="http://schemas.microsoft.com/office/drawing/2014/main" id="{907D0432-B6E3-E12E-B837-8C747F3F5BD4}"/>
              </a:ext>
            </a:extLst>
          </p:cNvPr>
          <p:cNvSpPr txBox="1"/>
          <p:nvPr/>
        </p:nvSpPr>
        <p:spPr>
          <a:xfrm>
            <a:off x="8277305" y="3085832"/>
            <a:ext cx="21345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  <a:tabLst>
                <a:tab pos="2108835" algn="l"/>
              </a:tabLst>
            </a:pPr>
            <a:r>
              <a:rPr lang="en-US" dirty="0" err="1">
                <a:latin typeface="Arial"/>
                <a:cs typeface="Arial"/>
              </a:rPr>
              <a:t>DeepFM</a:t>
            </a:r>
            <a:r>
              <a:rPr lang="en-US" dirty="0">
                <a:latin typeface="Arial"/>
                <a:cs typeface="Arial"/>
              </a:rPr>
              <a:t> model</a:t>
            </a:r>
            <a:endParaRPr dirty="0">
              <a:latin typeface="Arial"/>
              <a:cs typeface="Arial"/>
            </a:endParaRPr>
          </a:p>
        </p:txBody>
      </p:sp>
      <p:cxnSp>
        <p:nvCxnSpPr>
          <p:cNvPr id="24" name="直接箭头连接符 102">
            <a:extLst>
              <a:ext uri="{FF2B5EF4-FFF2-40B4-BE49-F238E27FC236}">
                <a16:creationId xmlns:a16="http://schemas.microsoft.com/office/drawing/2014/main" id="{7C024C1B-24ED-BAA8-C8BD-4625C0F17969}"/>
              </a:ext>
            </a:extLst>
          </p:cNvPr>
          <p:cNvCxnSpPr/>
          <p:nvPr/>
        </p:nvCxnSpPr>
        <p:spPr>
          <a:xfrm>
            <a:off x="9422202" y="3375655"/>
            <a:ext cx="0" cy="2031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Evaluation: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Data Set Collection</a:t>
            </a:r>
            <a:endParaRPr kumimoji="1"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129728D7-4A9D-5749-813F-B65202F00591}"/>
              </a:ext>
            </a:extLst>
          </p:cNvPr>
          <p:cNvSpPr txBox="1">
            <a:spLocks/>
          </p:cNvSpPr>
          <p:nvPr/>
        </p:nvSpPr>
        <p:spPr>
          <a:xfrm>
            <a:off x="213359" y="1117600"/>
            <a:ext cx="10551749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Past 2 years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~50M orders, ~13M devices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918 brands, and ~9300 models of smartphones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4541 cities in China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focusing on Android platform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 provides its built-in cellular localization service</a:t>
            </a:r>
          </a:p>
        </p:txBody>
      </p:sp>
    </p:spTree>
    <p:extLst>
      <p:ext uri="{BB962C8B-B14F-4D97-AF65-F5344CB8AC3E}">
        <p14:creationId xmlns:p14="http://schemas.microsoft.com/office/powerpoint/2010/main" val="291627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 Metrics</a:t>
            </a:r>
            <a:endParaRPr kumimoji="1"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129728D7-4A9D-5749-813F-B65202F00591}"/>
              </a:ext>
            </a:extLst>
          </p:cNvPr>
          <p:cNvSpPr txBox="1">
            <a:spLocks/>
          </p:cNvSpPr>
          <p:nvPr/>
        </p:nvSpPr>
        <p:spPr>
          <a:xfrm>
            <a:off x="213359" y="1117600"/>
            <a:ext cx="10551749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Pickup position error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between recommended and actual pickup positions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Over-30-meters ratio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ratio of the pickup position error higher than 30 meters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Cancel ratio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passengers cancel the order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Call ratio / Long call ratio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passengers and drivers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Long call means the duration exceeds 60s</a:t>
            </a:r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EC728D22-1E55-794F-BB5D-A4E28FE45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86662"/>
              </p:ext>
            </p:extLst>
          </p:nvPr>
        </p:nvGraphicFramePr>
        <p:xfrm>
          <a:off x="715978" y="5185520"/>
          <a:ext cx="7753464" cy="110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838">
                  <a:extLst>
                    <a:ext uri="{9D8B030D-6E8A-4147-A177-3AD203B41FA5}">
                      <a16:colId xmlns:a16="http://schemas.microsoft.com/office/drawing/2014/main" val="1016671371"/>
                    </a:ext>
                  </a:extLst>
                </a:gridCol>
                <a:gridCol w="1184223">
                  <a:extLst>
                    <a:ext uri="{9D8B030D-6E8A-4147-A177-3AD203B41FA5}">
                      <a16:colId xmlns:a16="http://schemas.microsoft.com/office/drawing/2014/main" val="832986019"/>
                    </a:ext>
                  </a:extLst>
                </a:gridCol>
                <a:gridCol w="1184222">
                  <a:extLst>
                    <a:ext uri="{9D8B030D-6E8A-4147-A177-3AD203B41FA5}">
                      <a16:colId xmlns:a16="http://schemas.microsoft.com/office/drawing/2014/main" val="3438519446"/>
                    </a:ext>
                  </a:extLst>
                </a:gridCol>
                <a:gridCol w="1319135">
                  <a:extLst>
                    <a:ext uri="{9D8B030D-6E8A-4147-A177-3AD203B41FA5}">
                      <a16:colId xmlns:a16="http://schemas.microsoft.com/office/drawing/2014/main" val="3660626013"/>
                    </a:ext>
                  </a:extLst>
                </a:gridCol>
                <a:gridCol w="1454046">
                  <a:extLst>
                    <a:ext uri="{9D8B030D-6E8A-4147-A177-3AD203B41FA5}">
                      <a16:colId xmlns:a16="http://schemas.microsoft.com/office/drawing/2014/main" val="9585413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Pickup Position Error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0~30m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30~50m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50~100m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&gt;100m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090559"/>
                  </a:ext>
                </a:extLst>
              </a:tr>
              <a:tr h="37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Ratio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17.76%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33.28%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48.28%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69.87%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751445"/>
                  </a:ext>
                </a:extLst>
              </a:tr>
              <a:tr h="37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Call Ratio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4.30%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10.61%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27.08%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682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79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Overall Performance</a:t>
            </a:r>
            <a:endParaRPr kumimoji="1" lang="zh-CN" altLang="en-US" dirty="0"/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C6088FE3-8172-9F43-BE62-51CBC72324C6}"/>
              </a:ext>
            </a:extLst>
          </p:cNvPr>
          <p:cNvSpPr txBox="1">
            <a:spLocks/>
          </p:cNvSpPr>
          <p:nvPr/>
        </p:nvSpPr>
        <p:spPr>
          <a:xfrm>
            <a:off x="213360" y="1117600"/>
            <a:ext cx="7797884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Compared with iOS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 advantages (Our)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System-level privilege (Application-level)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Homogeneous environment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( Numerous manufacturers)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Compared with alternatives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DCCP, 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DeepLoc</a:t>
            </a:r>
            <a:endParaRPr lang="en-US" altLang="zh-CN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NBL, GMM, CID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Compared with DMM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 increased by 9.43%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increased by 8.41%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E5D576-31E5-FC46-8CCC-9CC66DD7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55" y="1117599"/>
            <a:ext cx="3487249" cy="26154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C33C3BC-7C03-0144-B1F9-303A06423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55" y="4029503"/>
            <a:ext cx="3487249" cy="261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 Details (1/4)</a:t>
            </a:r>
            <a:endParaRPr kumimoji="1" lang="zh-CN" altLang="en-US" dirty="0"/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01353D99-2FFC-4540-A642-994E488DCDCE}"/>
              </a:ext>
            </a:extLst>
          </p:cNvPr>
          <p:cNvSpPr txBox="1">
            <a:spLocks/>
          </p:cNvSpPr>
          <p:nvPr/>
        </p:nvSpPr>
        <p:spPr>
          <a:xfrm>
            <a:off x="213360" y="1117600"/>
            <a:ext cx="11119204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Performance across different scale of cities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Performance among 12 months at three typical cities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3E2A10-6B13-A948-A748-CE0A659F2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1" y="1603948"/>
            <a:ext cx="11004258" cy="2094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D815DE8-A3BE-EA40-B742-D24E51CD8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10" y="4185171"/>
            <a:ext cx="9606380" cy="23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37FEE2-B92C-DA45-8D1A-9DC89554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Motivation</a:t>
            </a:r>
            <a:endParaRPr kumimoji="1"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A6C258C2-22CF-B44A-96D9-ADBF99EC160D}"/>
              </a:ext>
            </a:extLst>
          </p:cNvPr>
          <p:cNvSpPr txBox="1">
            <a:spLocks/>
          </p:cNvSpPr>
          <p:nvPr/>
        </p:nvSpPr>
        <p:spPr>
          <a:xfrm>
            <a:off x="213359" y="1117600"/>
            <a:ext cx="10551749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Accurate pickup service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Ride-hailing platforms, like 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DiDi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Uber, and Lyft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Pickup location</a:t>
            </a:r>
          </a:p>
          <a:p>
            <a:pPr lvl="2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Connection between drivers and passengers utilizing passengers’ location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cellular? Why not GPS or Wi-Fi?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remarkable observation in 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DiDi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Over 68,000 daily travel orders (~2% of the total) originate from locations with no GPS signals or no pre-collected Wi-Fi fingerprint data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Black-hole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Passengers rely solely on cellular localization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No GPS signals, no pre-collected </a:t>
            </a:r>
            <a:r>
              <a:rPr lang="en-US" altLang="zh-CN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fingerprint data, and no dedicated hardware deployment </a:t>
            </a:r>
          </a:p>
          <a:p>
            <a:pPr lvl="2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e.g., subway stations, underground parking structures, and large shopping malls</a:t>
            </a: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9D2E89AB-04D2-668D-8671-19BC8F719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4370" y="1117600"/>
            <a:ext cx="658586" cy="658586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2CE928ED-1F7D-734D-9A70-BDF4B07184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333" t="10381" r="18952" b="10381"/>
          <a:stretch/>
        </p:blipFill>
        <p:spPr>
          <a:xfrm rot="5400000">
            <a:off x="9394370" y="-354692"/>
            <a:ext cx="658587" cy="492034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24E4DD18-6437-B539-5983-36C6319A4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5870" y="1094793"/>
            <a:ext cx="658587" cy="658587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9DB9B5EE-376A-9354-7D1A-BA4171522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62869" y="1113972"/>
            <a:ext cx="662214" cy="66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6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393 L 0.1345 0.0039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116 L -0.12122 -0.00116 " pathEditMode="relative" ptsTypes="AA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 Details (2/4)</a:t>
            </a:r>
            <a:endParaRPr kumimoji="1" lang="zh-CN" altLang="en-US" dirty="0"/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AD45D589-175D-2340-972F-88CD258F3704}"/>
              </a:ext>
            </a:extLst>
          </p:cNvPr>
          <p:cNvSpPr txBox="1">
            <a:spLocks/>
          </p:cNvSpPr>
          <p:nvPr/>
        </p:nvSpPr>
        <p:spPr>
          <a:xfrm>
            <a:off x="213360" y="1117600"/>
            <a:ext cx="11119204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Performance of different phone brands and models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F4B099-2DBA-4145-8788-8193D642C9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1623235"/>
            <a:ext cx="7136817" cy="25710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4BE4D2B-80AE-934F-8EBA-8185557E0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623235"/>
            <a:ext cx="3766279" cy="50217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79C083-5B57-8E40-8524-60254DB6D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01" y="4347948"/>
            <a:ext cx="3445487" cy="22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8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 Details (3/4)</a:t>
            </a:r>
            <a:endParaRPr kumimoji="1" lang="zh-CN" altLang="en-US" dirty="0"/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AD45D589-175D-2340-972F-88CD258F3704}"/>
              </a:ext>
            </a:extLst>
          </p:cNvPr>
          <p:cNvSpPr txBox="1">
            <a:spLocks/>
          </p:cNvSpPr>
          <p:nvPr/>
        </p:nvSpPr>
        <p:spPr>
          <a:xfrm>
            <a:off x="213360" y="1117600"/>
            <a:ext cx="11119204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Performance across different service providers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Comparison between 4G LTE and 5G NR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4G LTE network with different fingerprint density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4BF50E-D0E5-3C4F-A615-0CEBD4E88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21124"/>
            <a:ext cx="11620500" cy="2476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D7171D5-ABCB-9146-B942-8F21E9E05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7" y="4428479"/>
            <a:ext cx="3324692" cy="22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90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 Details (4/4)</a:t>
            </a:r>
            <a:endParaRPr kumimoji="1" lang="zh-CN" altLang="en-US" dirty="0"/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AD45D589-175D-2340-972F-88CD258F3704}"/>
              </a:ext>
            </a:extLst>
          </p:cNvPr>
          <p:cNvSpPr txBox="1">
            <a:spLocks/>
          </p:cNvSpPr>
          <p:nvPr/>
        </p:nvSpPr>
        <p:spPr>
          <a:xfrm>
            <a:off x="213360" y="1117600"/>
            <a:ext cx="11119204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Effect of localization hyper-parameters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CNN features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and recommendation stage comparison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16520E-3C2B-2940-9964-CB8DC5FFF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715"/>
            <a:ext cx="2945567" cy="19637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28EC7B-F288-C841-ABFF-2BEEA1491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18" y="1695714"/>
            <a:ext cx="2945567" cy="19637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895CFFF-010F-254A-8C81-D145563105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5714"/>
            <a:ext cx="2945566" cy="19637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68C7BC1-B650-184C-AC4B-32F67CD74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81" y="1695714"/>
            <a:ext cx="2945566" cy="19637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5A211C-8301-224A-A7D7-5763D1354A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4450803"/>
            <a:ext cx="3009114" cy="200607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483012-74F6-CC4F-B5EE-24E4D45B0B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34" y="4562251"/>
            <a:ext cx="3566357" cy="17831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540C6F8-F9F1-AD4A-8933-6F91EAE426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51" y="4604642"/>
            <a:ext cx="3566357" cy="17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84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AD45D589-175D-2340-972F-88CD258F3704}"/>
              </a:ext>
            </a:extLst>
          </p:cNvPr>
          <p:cNvSpPr txBox="1">
            <a:spLocks/>
          </p:cNvSpPr>
          <p:nvPr/>
        </p:nvSpPr>
        <p:spPr>
          <a:xfrm>
            <a:off x="213360" y="1117600"/>
            <a:ext cx="11119204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Summary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Deployment and Evaluation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A dataset of 50 million travel orders across 13 million devices, spanning 4,541 cities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Crowdsensing Approach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No need for labor-intensive indoor fingerprint collection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Service Metrics for Large-scale Evaluation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Pickup position error, over-30-meters ratio, cancel ratio, and call ratio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Future 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cell towers detection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Anomaly detection by Generative Adversarial Networks (GAN)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endParaRPr lang="en-US" altLang="zh-CN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None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1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FB277E8-32F4-EB46-A385-FFE4B2958F2C}"/>
              </a:ext>
            </a:extLst>
          </p:cNvPr>
          <p:cNvSpPr txBox="1"/>
          <p:nvPr/>
        </p:nvSpPr>
        <p:spPr>
          <a:xfrm>
            <a:off x="4457314" y="2459504"/>
            <a:ext cx="3277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000" b="1" dirty="0"/>
              <a:t>Thanks!</a:t>
            </a:r>
          </a:p>
          <a:p>
            <a:pPr algn="ctr"/>
            <a:endParaRPr kumimoji="1" lang="en-US" altLang="zh-CN" sz="4000" b="1" dirty="0"/>
          </a:p>
          <a:p>
            <a:pPr algn="ctr"/>
            <a:r>
              <a:rPr kumimoji="1" lang="en-US" altLang="zh-CN" sz="4000" b="1" dirty="0"/>
              <a:t>Q &amp; A</a:t>
            </a:r>
            <a:endParaRPr kumimoji="1"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788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E3CAB-BA29-5047-B803-29DD2805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Challenge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B9E25A-E96B-9AC0-9528-25886D681421}"/>
              </a:ext>
            </a:extLst>
          </p:cNvPr>
          <p:cNvSpPr txBox="1"/>
          <p:nvPr/>
        </p:nvSpPr>
        <p:spPr>
          <a:xfrm>
            <a:off x="758641" y="1843088"/>
            <a:ext cx="10674717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Accurate and scalable cellular localization for pickup service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at a large scale in the industry</a:t>
            </a:r>
          </a:p>
        </p:txBody>
      </p:sp>
    </p:spTree>
    <p:extLst>
      <p:ext uri="{BB962C8B-B14F-4D97-AF65-F5344CB8AC3E}">
        <p14:creationId xmlns:p14="http://schemas.microsoft.com/office/powerpoint/2010/main" val="332400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Tower Measurements</a:t>
            </a:r>
            <a:endParaRPr kumimoji="1" lang="zh-CN" altLang="en-US" dirty="0"/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E0776CAD-0873-9349-A326-CEF6A9A3078E}"/>
              </a:ext>
            </a:extLst>
          </p:cNvPr>
          <p:cNvSpPr txBox="1">
            <a:spLocks/>
          </p:cNvSpPr>
          <p:nvPr/>
        </p:nvSpPr>
        <p:spPr>
          <a:xfrm>
            <a:off x="213359" y="1117600"/>
            <a:ext cx="10551749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User Measurement Data in LTE/NR networks from smartphones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tower details (take 4G LTE as an example)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Mobile Country Code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(MCC)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Mobile Network Code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(MNC)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Tracking Area Code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(TAC)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Cell ID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(CID)</a:t>
            </a:r>
          </a:p>
          <a:p>
            <a:pPr lvl="2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E-UTRA Absolute Radio Frequency Channel Number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(EARFCN)</a:t>
            </a:r>
          </a:p>
          <a:p>
            <a:pPr lvl="2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Physical Cell Identifier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(PCI)</a:t>
            </a:r>
          </a:p>
          <a:p>
            <a:pPr lvl="2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Reference Signal Received Power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(RSRP)</a:t>
            </a:r>
          </a:p>
          <a:p>
            <a:pPr lvl="2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Reference Signal Received Quality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(RSRQ)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Neighboring towers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EARFCN, PCI, RSRP, and RSRQ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0C4647-06C6-CC42-BE73-2057D3C3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560" y="1839046"/>
            <a:ext cx="2951794" cy="44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Tower Augmentation</a:t>
            </a:r>
            <a:endParaRPr kumimoji="1" lang="zh-CN" altLang="en-US" dirty="0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F572DB4A-7CF6-2341-9C17-050C1C2CA95A}"/>
              </a:ext>
            </a:extLst>
          </p:cNvPr>
          <p:cNvSpPr txBox="1">
            <a:spLocks/>
          </p:cNvSpPr>
          <p:nvPr/>
        </p:nvSpPr>
        <p:spPr>
          <a:xfrm>
            <a:off x="213359" y="1117600"/>
            <a:ext cx="10551749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Challenges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 cellular localization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cell towers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01ED62E-5FA8-2843-88CC-B3B974C67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06" y="2898947"/>
            <a:ext cx="3873307" cy="3458310"/>
          </a:xfrm>
          <a:prstGeom prst="rect">
            <a:avLst/>
          </a:prstGeom>
        </p:spPr>
      </p:pic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DF75EAA6-4C3C-52DF-768B-5792E709E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092781"/>
              </p:ext>
            </p:extLst>
          </p:nvPr>
        </p:nvGraphicFramePr>
        <p:xfrm>
          <a:off x="213359" y="2898947"/>
          <a:ext cx="7109295" cy="110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59">
                  <a:extLst>
                    <a:ext uri="{9D8B030D-6E8A-4147-A177-3AD203B41FA5}">
                      <a16:colId xmlns:a16="http://schemas.microsoft.com/office/drawing/2014/main" val="1016671371"/>
                    </a:ext>
                  </a:extLst>
                </a:gridCol>
                <a:gridCol w="1421859">
                  <a:extLst>
                    <a:ext uri="{9D8B030D-6E8A-4147-A177-3AD203B41FA5}">
                      <a16:colId xmlns:a16="http://schemas.microsoft.com/office/drawing/2014/main" val="832986019"/>
                    </a:ext>
                  </a:extLst>
                </a:gridCol>
                <a:gridCol w="1421859">
                  <a:extLst>
                    <a:ext uri="{9D8B030D-6E8A-4147-A177-3AD203B41FA5}">
                      <a16:colId xmlns:a16="http://schemas.microsoft.com/office/drawing/2014/main" val="3438519446"/>
                    </a:ext>
                  </a:extLst>
                </a:gridCol>
                <a:gridCol w="1421859">
                  <a:extLst>
                    <a:ext uri="{9D8B030D-6E8A-4147-A177-3AD203B41FA5}">
                      <a16:colId xmlns:a16="http://schemas.microsoft.com/office/drawing/2014/main" val="3660626013"/>
                    </a:ext>
                  </a:extLst>
                </a:gridCol>
                <a:gridCol w="1421859">
                  <a:extLst>
                    <a:ext uri="{9D8B030D-6E8A-4147-A177-3AD203B41FA5}">
                      <a16:colId xmlns:a16="http://schemas.microsoft.com/office/drawing/2014/main" val="9585413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Tower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Towers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Towers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 Towers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090559"/>
                  </a:ext>
                </a:extLst>
              </a:tr>
              <a:tr h="37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4G LTE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44.82%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4.83%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7.68%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42.67%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751445"/>
                  </a:ext>
                </a:extLst>
              </a:tr>
              <a:tr h="37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5G NR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53.48%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38.34%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68249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7A7E7AEF-39B9-FCAB-9820-6B850ACE2ACB}"/>
              </a:ext>
            </a:extLst>
          </p:cNvPr>
          <p:cNvSpPr txBox="1"/>
          <p:nvPr/>
        </p:nvSpPr>
        <p:spPr>
          <a:xfrm>
            <a:off x="8094019" y="641945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Urban area of 4 km</a:t>
            </a:r>
            <a:r>
              <a:rPr kumimoji="1"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, Beijing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Tower Augmentation</a:t>
            </a:r>
            <a:endParaRPr kumimoji="1" lang="zh-CN" altLang="en-US" dirty="0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F572DB4A-7CF6-2341-9C17-050C1C2CA95A}"/>
              </a:ext>
            </a:extLst>
          </p:cNvPr>
          <p:cNvSpPr txBox="1">
            <a:spLocks/>
          </p:cNvSpPr>
          <p:nvPr/>
        </p:nvSpPr>
        <p:spPr>
          <a:xfrm>
            <a:off x="213359" y="1117600"/>
            <a:ext cx="10551749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Challenges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 cellular localization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cell towers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 user fingerprints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FD53530-76B3-1048-B453-F5D02133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7" y="2807397"/>
            <a:ext cx="4185849" cy="37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9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Tower Augmentation</a:t>
            </a:r>
            <a:endParaRPr kumimoji="1" lang="zh-CN" altLang="en-US" dirty="0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F572DB4A-7CF6-2341-9C17-050C1C2CA95A}"/>
              </a:ext>
            </a:extLst>
          </p:cNvPr>
          <p:cNvSpPr txBox="1">
            <a:spLocks/>
          </p:cNvSpPr>
          <p:nvPr/>
        </p:nvSpPr>
        <p:spPr>
          <a:xfrm>
            <a:off x="213359" y="1117600"/>
            <a:ext cx="10551749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Challenges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 cellular localization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cell towers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 user fingerprints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variations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48E9E1A-B9FC-024E-81B3-1545DC708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6" y="3380604"/>
            <a:ext cx="4493692" cy="29957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3E432E9-F0BC-A643-914A-61A39E042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62" y="3429000"/>
            <a:ext cx="4493692" cy="29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2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Tower Augmentation</a:t>
            </a:r>
            <a:endParaRPr kumimoji="1" lang="zh-CN" altLang="en-US" dirty="0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F572DB4A-7CF6-2341-9C17-050C1C2CA95A}"/>
              </a:ext>
            </a:extLst>
          </p:cNvPr>
          <p:cNvSpPr txBox="1">
            <a:spLocks/>
          </p:cNvSpPr>
          <p:nvPr/>
        </p:nvSpPr>
        <p:spPr>
          <a:xfrm>
            <a:off x="213359" y="1117600"/>
            <a:ext cx="10551749" cy="55273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Augmented cell towers as a primitive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PCI &amp; EARFCN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They are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present in both serving tower and neighboring towers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adopt the pair (PCI, EARFCN) as the unique index for “augmented” towers</a:t>
            </a:r>
          </a:p>
          <a:p>
            <a:pPr lvl="2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With augmentation, the number of augmented towers are twice than the amount of primary towers</a:t>
            </a:r>
          </a:p>
        </p:txBody>
      </p:sp>
    </p:spTree>
    <p:extLst>
      <p:ext uri="{BB962C8B-B14F-4D97-AF65-F5344CB8AC3E}">
        <p14:creationId xmlns:p14="http://schemas.microsoft.com/office/powerpoint/2010/main" val="244160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67BAC-165C-314C-AB22-EDDA311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System Overview</a:t>
            </a:r>
            <a:endParaRPr kumimoji="1" lang="zh-CN" altLang="en-US" dirty="0"/>
          </a:p>
        </p:txBody>
      </p:sp>
      <p:pic>
        <p:nvPicPr>
          <p:cNvPr id="3" name="bg object 16">
            <a:extLst>
              <a:ext uri="{FF2B5EF4-FFF2-40B4-BE49-F238E27FC236}">
                <a16:creationId xmlns:a16="http://schemas.microsoft.com/office/drawing/2014/main" id="{F244AF60-4E8B-814E-874E-4AAD7A071E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9" y="2187915"/>
            <a:ext cx="1953006" cy="118872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651D8145-96D2-1C4F-8710-194A4A4329C8}"/>
              </a:ext>
            </a:extLst>
          </p:cNvPr>
          <p:cNvSpPr txBox="1">
            <a:spLocks/>
          </p:cNvSpPr>
          <p:nvPr/>
        </p:nvSpPr>
        <p:spPr>
          <a:xfrm>
            <a:off x="3383282" y="1542027"/>
            <a:ext cx="4197553" cy="3452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ts val="100"/>
              </a:spcBef>
            </a:pPr>
            <a:r>
              <a:rPr lang="en" sz="24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Fingerprint Set Construction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AC581E2-8F74-CF4A-97CC-3CCB7D4A2E14}"/>
              </a:ext>
            </a:extLst>
          </p:cNvPr>
          <p:cNvSpPr/>
          <p:nvPr/>
        </p:nvSpPr>
        <p:spPr>
          <a:xfrm>
            <a:off x="2981384" y="1497750"/>
            <a:ext cx="5091051" cy="2367280"/>
          </a:xfrm>
          <a:custGeom>
            <a:avLst/>
            <a:gdLst/>
            <a:ahLst/>
            <a:cxnLst/>
            <a:rect l="l" t="t" r="r" b="b"/>
            <a:pathLst>
              <a:path w="6059170" h="2367280">
                <a:moveTo>
                  <a:pt x="0" y="2366772"/>
                </a:moveTo>
                <a:lnTo>
                  <a:pt x="6058662" y="2366772"/>
                </a:lnTo>
                <a:lnTo>
                  <a:pt x="6058662" y="0"/>
                </a:lnTo>
                <a:lnTo>
                  <a:pt x="0" y="0"/>
                </a:lnTo>
                <a:lnTo>
                  <a:pt x="0" y="236677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F97DE98D-8E4A-5841-86FC-DA94B3ACF3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3" y="2448160"/>
            <a:ext cx="509016" cy="738377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741EB437-ADD1-3044-9CD4-DC56660AFC7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05" y="2994781"/>
            <a:ext cx="224307" cy="369316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A177BDE0-698D-8F4B-93BA-C8DB62FABF3E}"/>
              </a:ext>
            </a:extLst>
          </p:cNvPr>
          <p:cNvSpPr txBox="1"/>
          <p:nvPr/>
        </p:nvSpPr>
        <p:spPr>
          <a:xfrm>
            <a:off x="4078575" y="4396781"/>
            <a:ext cx="3684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altLang="zh-CN" sz="2400" b="1" dirty="0">
                <a:latin typeface="Arial"/>
                <a:cs typeface="Arial"/>
              </a:rPr>
              <a:t>Real Time </a:t>
            </a:r>
            <a:r>
              <a:rPr sz="2400" b="1" dirty="0">
                <a:latin typeface="Arial"/>
                <a:cs typeface="Arial"/>
              </a:rPr>
              <a:t>Localization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13192E8-4EA3-EF4C-A1C3-76FE461176B7}"/>
              </a:ext>
            </a:extLst>
          </p:cNvPr>
          <p:cNvSpPr/>
          <p:nvPr/>
        </p:nvSpPr>
        <p:spPr>
          <a:xfrm>
            <a:off x="2988242" y="4372779"/>
            <a:ext cx="5084193" cy="2051685"/>
          </a:xfrm>
          <a:custGeom>
            <a:avLst/>
            <a:gdLst/>
            <a:ahLst/>
            <a:cxnLst/>
            <a:rect l="l" t="t" r="r" b="b"/>
            <a:pathLst>
              <a:path w="6051550" h="2051685">
                <a:moveTo>
                  <a:pt x="0" y="2051304"/>
                </a:moveTo>
                <a:lnTo>
                  <a:pt x="6051042" y="2051304"/>
                </a:lnTo>
                <a:lnTo>
                  <a:pt x="6051042" y="0"/>
                </a:lnTo>
                <a:lnTo>
                  <a:pt x="0" y="0"/>
                </a:lnTo>
                <a:lnTo>
                  <a:pt x="0" y="205130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0751A7D3-F04A-FA4E-A901-5CA74F8417F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07" y="5162446"/>
            <a:ext cx="634263" cy="497075"/>
          </a:xfrm>
          <a:prstGeom prst="rect">
            <a:avLst/>
          </a:prstGeom>
        </p:spPr>
      </p:pic>
      <p:pic>
        <p:nvPicPr>
          <p:cNvPr id="11" name="object 13">
            <a:extLst>
              <a:ext uri="{FF2B5EF4-FFF2-40B4-BE49-F238E27FC236}">
                <a16:creationId xmlns:a16="http://schemas.microsoft.com/office/drawing/2014/main" id="{DA79A470-6B03-244E-8303-E04CB31F7E4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26" y="1942374"/>
            <a:ext cx="916686" cy="832103"/>
          </a:xfrm>
          <a:prstGeom prst="rect">
            <a:avLst/>
          </a:prstGeom>
        </p:spPr>
      </p:pic>
      <p:pic>
        <p:nvPicPr>
          <p:cNvPr id="12" name="object 14">
            <a:extLst>
              <a:ext uri="{FF2B5EF4-FFF2-40B4-BE49-F238E27FC236}">
                <a16:creationId xmlns:a16="http://schemas.microsoft.com/office/drawing/2014/main" id="{7BE92F07-A4A6-D147-BCB2-4DB9AB59719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26" y="2913923"/>
            <a:ext cx="931926" cy="848106"/>
          </a:xfrm>
          <a:prstGeom prst="rect">
            <a:avLst/>
          </a:prstGeom>
        </p:spPr>
      </p:pic>
      <p:sp>
        <p:nvSpPr>
          <p:cNvPr id="13" name="object 15">
            <a:extLst>
              <a:ext uri="{FF2B5EF4-FFF2-40B4-BE49-F238E27FC236}">
                <a16:creationId xmlns:a16="http://schemas.microsoft.com/office/drawing/2014/main" id="{AB8708AF-DE6E-FB45-93A4-B21D71AF1B61}"/>
              </a:ext>
            </a:extLst>
          </p:cNvPr>
          <p:cNvSpPr txBox="1"/>
          <p:nvPr/>
        </p:nvSpPr>
        <p:spPr>
          <a:xfrm>
            <a:off x="3011776" y="3427262"/>
            <a:ext cx="19183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Receptive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region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4CF5ADF3-23A8-8146-82E4-E4E29F28745C}"/>
              </a:ext>
            </a:extLst>
          </p:cNvPr>
          <p:cNvSpPr txBox="1"/>
          <p:nvPr/>
        </p:nvSpPr>
        <p:spPr>
          <a:xfrm>
            <a:off x="7004021" y="3003845"/>
            <a:ext cx="111315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246379">
              <a:spcBef>
                <a:spcPts val="95"/>
              </a:spcBef>
            </a:pPr>
            <a:r>
              <a:rPr spc="-20" dirty="0">
                <a:latin typeface="Arial"/>
                <a:cs typeface="Arial"/>
              </a:rPr>
              <a:t>User </a:t>
            </a:r>
            <a:r>
              <a:rPr spc="-10" dirty="0">
                <a:latin typeface="Arial"/>
                <a:cs typeface="Arial"/>
              </a:rPr>
              <a:t>popularity</a:t>
            </a:r>
            <a:endParaRPr dirty="0">
              <a:latin typeface="Arial"/>
              <a:cs typeface="Arial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337179A4-ADBB-C34E-9197-D098FB63AC0E}"/>
              </a:ext>
            </a:extLst>
          </p:cNvPr>
          <p:cNvSpPr txBox="1"/>
          <p:nvPr/>
        </p:nvSpPr>
        <p:spPr>
          <a:xfrm>
            <a:off x="6971635" y="2060881"/>
            <a:ext cx="10693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244">
              <a:spcBef>
                <a:spcPts val="95"/>
              </a:spcBef>
            </a:pPr>
            <a:r>
              <a:rPr spc="-10" dirty="0">
                <a:latin typeface="Arial"/>
                <a:cs typeface="Arial"/>
              </a:rPr>
              <a:t>Cellular signature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6" name="object 18">
            <a:extLst>
              <a:ext uri="{FF2B5EF4-FFF2-40B4-BE49-F238E27FC236}">
                <a16:creationId xmlns:a16="http://schemas.microsoft.com/office/drawing/2014/main" id="{347CD46F-8ADA-D042-9A61-9545E0791DC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48" y="2225844"/>
            <a:ext cx="832104" cy="832103"/>
          </a:xfrm>
          <a:prstGeom prst="rect">
            <a:avLst/>
          </a:prstGeom>
        </p:spPr>
      </p:pic>
      <p:pic>
        <p:nvPicPr>
          <p:cNvPr id="17" name="object 19">
            <a:extLst>
              <a:ext uri="{FF2B5EF4-FFF2-40B4-BE49-F238E27FC236}">
                <a16:creationId xmlns:a16="http://schemas.microsoft.com/office/drawing/2014/main" id="{0BD4CF4D-654F-A745-ABA4-BC680C3E29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33" y="4811308"/>
            <a:ext cx="755142" cy="1211580"/>
          </a:xfrm>
          <a:prstGeom prst="rect">
            <a:avLst/>
          </a:prstGeom>
        </p:spPr>
      </p:pic>
      <p:sp>
        <p:nvSpPr>
          <p:cNvPr id="18" name="object 20">
            <a:extLst>
              <a:ext uri="{FF2B5EF4-FFF2-40B4-BE49-F238E27FC236}">
                <a16:creationId xmlns:a16="http://schemas.microsoft.com/office/drawing/2014/main" id="{3661D21C-88C2-AE4C-8CB3-4334B59306EB}"/>
              </a:ext>
            </a:extLst>
          </p:cNvPr>
          <p:cNvSpPr txBox="1"/>
          <p:nvPr/>
        </p:nvSpPr>
        <p:spPr>
          <a:xfrm>
            <a:off x="3011776" y="5911921"/>
            <a:ext cx="2101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2108835" algn="l"/>
              </a:tabLst>
            </a:pPr>
            <a:r>
              <a:rPr sz="2800" baseline="2777" dirty="0">
                <a:latin typeface="Arial"/>
                <a:cs typeface="Arial"/>
              </a:rPr>
              <a:t>Candidate</a:t>
            </a:r>
            <a:r>
              <a:rPr sz="2800" spc="-112" baseline="2777" dirty="0">
                <a:latin typeface="Arial"/>
                <a:cs typeface="Arial"/>
              </a:rPr>
              <a:t> </a:t>
            </a:r>
            <a:r>
              <a:rPr sz="2800" spc="-15" baseline="2777" dirty="0">
                <a:latin typeface="Arial"/>
                <a:cs typeface="Arial"/>
              </a:rPr>
              <a:t>region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75F823EE-7E82-3744-A5D2-871683B7CC9C}"/>
              </a:ext>
            </a:extLst>
          </p:cNvPr>
          <p:cNvSpPr txBox="1"/>
          <p:nvPr/>
        </p:nvSpPr>
        <p:spPr>
          <a:xfrm>
            <a:off x="6565235" y="6056182"/>
            <a:ext cx="56134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pc="-25" dirty="0">
                <a:latin typeface="Arial"/>
                <a:cs typeface="Arial"/>
              </a:rPr>
              <a:t>CNN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20" name="object 23">
            <a:extLst>
              <a:ext uri="{FF2B5EF4-FFF2-40B4-BE49-F238E27FC236}">
                <a16:creationId xmlns:a16="http://schemas.microsoft.com/office/drawing/2014/main" id="{8A6ADC77-AE91-EA46-9264-46E21F255D3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33" y="4946867"/>
            <a:ext cx="770142" cy="936490"/>
          </a:xfrm>
          <a:prstGeom prst="rect">
            <a:avLst/>
          </a:prstGeom>
        </p:spPr>
      </p:pic>
      <p:sp>
        <p:nvSpPr>
          <p:cNvPr id="21" name="object 24">
            <a:extLst>
              <a:ext uri="{FF2B5EF4-FFF2-40B4-BE49-F238E27FC236}">
                <a16:creationId xmlns:a16="http://schemas.microsoft.com/office/drawing/2014/main" id="{8ACB9F4A-0EFB-B441-9D21-8E07514E9A2C}"/>
              </a:ext>
            </a:extLst>
          </p:cNvPr>
          <p:cNvSpPr/>
          <p:nvPr/>
        </p:nvSpPr>
        <p:spPr>
          <a:xfrm>
            <a:off x="5482314" y="2358805"/>
            <a:ext cx="497205" cy="979805"/>
          </a:xfrm>
          <a:custGeom>
            <a:avLst/>
            <a:gdLst/>
            <a:ahLst/>
            <a:cxnLst/>
            <a:rect l="l" t="t" r="r" b="b"/>
            <a:pathLst>
              <a:path w="497204" h="979805">
                <a:moveTo>
                  <a:pt x="497205" y="979678"/>
                </a:moveTo>
                <a:lnTo>
                  <a:pt x="481533" y="953135"/>
                </a:lnTo>
                <a:lnTo>
                  <a:pt x="453898" y="906272"/>
                </a:lnTo>
                <a:lnTo>
                  <a:pt x="438378" y="930211"/>
                </a:lnTo>
                <a:lnTo>
                  <a:pt x="10414" y="652653"/>
                </a:lnTo>
                <a:lnTo>
                  <a:pt x="0" y="668655"/>
                </a:lnTo>
                <a:lnTo>
                  <a:pt x="428002" y="946226"/>
                </a:lnTo>
                <a:lnTo>
                  <a:pt x="412496" y="970153"/>
                </a:lnTo>
                <a:lnTo>
                  <a:pt x="497205" y="979678"/>
                </a:lnTo>
                <a:close/>
              </a:path>
              <a:path w="497204" h="979805">
                <a:moveTo>
                  <a:pt x="497205" y="0"/>
                </a:moveTo>
                <a:lnTo>
                  <a:pt x="412242" y="6350"/>
                </a:lnTo>
                <a:lnTo>
                  <a:pt x="426859" y="30886"/>
                </a:lnTo>
                <a:lnTo>
                  <a:pt x="381" y="285115"/>
                </a:lnTo>
                <a:lnTo>
                  <a:pt x="10033" y="301498"/>
                </a:lnTo>
                <a:lnTo>
                  <a:pt x="436575" y="47180"/>
                </a:lnTo>
                <a:lnTo>
                  <a:pt x="451231" y="71755"/>
                </a:lnTo>
                <a:lnTo>
                  <a:pt x="481571" y="24384"/>
                </a:lnTo>
                <a:lnTo>
                  <a:pt x="497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5">
            <a:extLst>
              <a:ext uri="{FF2B5EF4-FFF2-40B4-BE49-F238E27FC236}">
                <a16:creationId xmlns:a16="http://schemas.microsoft.com/office/drawing/2014/main" id="{996231AC-ED56-9640-B9DE-CCA3DED2B6F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71" y="2241999"/>
            <a:ext cx="580739" cy="1112519"/>
          </a:xfrm>
          <a:prstGeom prst="rect">
            <a:avLst/>
          </a:prstGeom>
        </p:spPr>
      </p:pic>
      <p:pic>
        <p:nvPicPr>
          <p:cNvPr id="23" name="object 26">
            <a:extLst>
              <a:ext uri="{FF2B5EF4-FFF2-40B4-BE49-F238E27FC236}">
                <a16:creationId xmlns:a16="http://schemas.microsoft.com/office/drawing/2014/main" id="{BA294EA2-80C4-C742-8E6E-F1B02E04A0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33" y="4872951"/>
            <a:ext cx="1367027" cy="1084325"/>
          </a:xfrm>
          <a:prstGeom prst="rect">
            <a:avLst/>
          </a:prstGeom>
        </p:spPr>
      </p:pic>
      <p:pic>
        <p:nvPicPr>
          <p:cNvPr id="24" name="object 27">
            <a:extLst>
              <a:ext uri="{FF2B5EF4-FFF2-40B4-BE49-F238E27FC236}">
                <a16:creationId xmlns:a16="http://schemas.microsoft.com/office/drawing/2014/main" id="{0EE2EA40-63B2-F84E-952A-88F08E30F69C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96" y="5110394"/>
            <a:ext cx="563215" cy="535089"/>
          </a:xfrm>
          <a:prstGeom prst="rect">
            <a:avLst/>
          </a:prstGeom>
        </p:spPr>
      </p:pic>
      <p:sp>
        <p:nvSpPr>
          <p:cNvPr id="25" name="object 28">
            <a:extLst>
              <a:ext uri="{FF2B5EF4-FFF2-40B4-BE49-F238E27FC236}">
                <a16:creationId xmlns:a16="http://schemas.microsoft.com/office/drawing/2014/main" id="{95DCBD6D-042A-554B-B35B-8CFDED2CF266}"/>
              </a:ext>
            </a:extLst>
          </p:cNvPr>
          <p:cNvSpPr/>
          <p:nvPr/>
        </p:nvSpPr>
        <p:spPr>
          <a:xfrm>
            <a:off x="3556696" y="5110394"/>
            <a:ext cx="574951" cy="535089"/>
          </a:xfrm>
          <a:custGeom>
            <a:avLst/>
            <a:gdLst/>
            <a:ahLst/>
            <a:cxnLst/>
            <a:rect l="l" t="t" r="r" b="b"/>
            <a:pathLst>
              <a:path w="763270" h="629920">
                <a:moveTo>
                  <a:pt x="0" y="104901"/>
                </a:moveTo>
                <a:lnTo>
                  <a:pt x="8247" y="64079"/>
                </a:lnTo>
                <a:lnTo>
                  <a:pt x="30734" y="30733"/>
                </a:lnTo>
                <a:lnTo>
                  <a:pt x="64079" y="8247"/>
                </a:lnTo>
                <a:lnTo>
                  <a:pt x="104902" y="0"/>
                </a:lnTo>
                <a:lnTo>
                  <a:pt x="657860" y="0"/>
                </a:lnTo>
                <a:lnTo>
                  <a:pt x="698682" y="8247"/>
                </a:lnTo>
                <a:lnTo>
                  <a:pt x="732028" y="30733"/>
                </a:lnTo>
                <a:lnTo>
                  <a:pt x="754514" y="64079"/>
                </a:lnTo>
                <a:lnTo>
                  <a:pt x="762762" y="104901"/>
                </a:lnTo>
                <a:lnTo>
                  <a:pt x="762762" y="524509"/>
                </a:lnTo>
                <a:lnTo>
                  <a:pt x="754514" y="565332"/>
                </a:lnTo>
                <a:lnTo>
                  <a:pt x="732028" y="598677"/>
                </a:lnTo>
                <a:lnTo>
                  <a:pt x="698682" y="621164"/>
                </a:lnTo>
                <a:lnTo>
                  <a:pt x="657860" y="629411"/>
                </a:lnTo>
                <a:lnTo>
                  <a:pt x="104902" y="629411"/>
                </a:lnTo>
                <a:lnTo>
                  <a:pt x="64079" y="621164"/>
                </a:lnTo>
                <a:lnTo>
                  <a:pt x="30733" y="598677"/>
                </a:lnTo>
                <a:lnTo>
                  <a:pt x="8247" y="565332"/>
                </a:lnTo>
                <a:lnTo>
                  <a:pt x="0" y="524509"/>
                </a:lnTo>
                <a:lnTo>
                  <a:pt x="0" y="104901"/>
                </a:lnTo>
                <a:close/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36">
            <a:extLst>
              <a:ext uri="{FF2B5EF4-FFF2-40B4-BE49-F238E27FC236}">
                <a16:creationId xmlns:a16="http://schemas.microsoft.com/office/drawing/2014/main" id="{406A82F8-9010-3840-9B00-20517CFAECC9}"/>
              </a:ext>
            </a:extLst>
          </p:cNvPr>
          <p:cNvGrpSpPr/>
          <p:nvPr/>
        </p:nvGrpSpPr>
        <p:grpSpPr>
          <a:xfrm>
            <a:off x="887583" y="4793144"/>
            <a:ext cx="1200150" cy="1080395"/>
            <a:chOff x="751547" y="3373584"/>
            <a:chExt cx="1200150" cy="1080395"/>
          </a:xfrm>
        </p:grpSpPr>
        <p:pic>
          <p:nvPicPr>
            <p:cNvPr id="27" name="object 37">
              <a:extLst>
                <a:ext uri="{FF2B5EF4-FFF2-40B4-BE49-F238E27FC236}">
                  <a16:creationId xmlns:a16="http://schemas.microsoft.com/office/drawing/2014/main" id="{B644B95F-7E1E-D043-80AE-B94C2E70A97D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47" y="3373584"/>
              <a:ext cx="1200150" cy="1016265"/>
            </a:xfrm>
            <a:prstGeom prst="rect">
              <a:avLst/>
            </a:prstGeom>
          </p:spPr>
        </p:pic>
        <p:pic>
          <p:nvPicPr>
            <p:cNvPr id="28" name="object 38">
              <a:extLst>
                <a:ext uri="{FF2B5EF4-FFF2-40B4-BE49-F238E27FC236}">
                  <a16:creationId xmlns:a16="http://schemas.microsoft.com/office/drawing/2014/main" id="{C5016F60-6ABA-3741-B532-B339F6691E20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25" y="3621875"/>
              <a:ext cx="832103" cy="832104"/>
            </a:xfrm>
            <a:prstGeom prst="rect">
              <a:avLst/>
            </a:prstGeom>
          </p:spPr>
        </p:pic>
      </p:grpSp>
      <p:sp>
        <p:nvSpPr>
          <p:cNvPr id="29" name="object 44">
            <a:extLst>
              <a:ext uri="{FF2B5EF4-FFF2-40B4-BE49-F238E27FC236}">
                <a16:creationId xmlns:a16="http://schemas.microsoft.com/office/drawing/2014/main" id="{9774AC83-59E1-7D48-A25A-51B330BC6B68}"/>
              </a:ext>
            </a:extLst>
          </p:cNvPr>
          <p:cNvSpPr txBox="1"/>
          <p:nvPr/>
        </p:nvSpPr>
        <p:spPr>
          <a:xfrm>
            <a:off x="1029543" y="3396845"/>
            <a:ext cx="942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spc="-10" dirty="0">
                <a:latin typeface="Arial"/>
                <a:cs typeface="Arial"/>
              </a:rPr>
              <a:t>Outdoor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0" name="object 45">
            <a:extLst>
              <a:ext uri="{FF2B5EF4-FFF2-40B4-BE49-F238E27FC236}">
                <a16:creationId xmlns:a16="http://schemas.microsoft.com/office/drawing/2014/main" id="{921D204E-E6BD-FA4D-9E63-37C3580BD17B}"/>
              </a:ext>
            </a:extLst>
          </p:cNvPr>
          <p:cNvSpPr txBox="1"/>
          <p:nvPr/>
        </p:nvSpPr>
        <p:spPr>
          <a:xfrm>
            <a:off x="672876" y="6019814"/>
            <a:ext cx="173291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US" sz="2000" spc="-10" dirty="0">
                <a:latin typeface="Arial"/>
                <a:cs typeface="Arial"/>
              </a:rPr>
              <a:t>Black-hole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125042B7-EA12-4C4B-90CC-56781FBDB7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48" y="2241372"/>
            <a:ext cx="223348" cy="38194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66162E0-FD7B-8B42-98C1-560EAAB34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1" y="2963432"/>
            <a:ext cx="223348" cy="38194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1BCE090-683B-D848-B42A-B5B2BBCADF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50" y="2224173"/>
            <a:ext cx="223348" cy="38194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C153EBC-7A27-5945-9036-4D978CA26E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50" y="2948823"/>
            <a:ext cx="223348" cy="38194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041BB6D-0F35-ED41-9C45-8309F49BCC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1" y="4764193"/>
            <a:ext cx="223348" cy="38194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D60A7C3-48DB-C640-81B4-D62C5002253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4" y="5486253"/>
            <a:ext cx="223348" cy="38194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17A3D44-D6E7-6F4F-AB43-6A44C1D2E6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23" y="4746994"/>
            <a:ext cx="223348" cy="38194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52B2814-C0A8-C54C-9BF0-254D33704A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23" y="5471644"/>
            <a:ext cx="223348" cy="38194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191AF117-75B2-664C-9FF6-1EB8EEA445B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61" y="2049550"/>
            <a:ext cx="530364" cy="53036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89B8A25-082E-7F44-9573-DEB7ABBEE7C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11" y="4632082"/>
            <a:ext cx="530364" cy="530364"/>
          </a:xfrm>
          <a:prstGeom prst="rect">
            <a:avLst/>
          </a:prstGeom>
        </p:spPr>
      </p:pic>
      <p:pic>
        <p:nvPicPr>
          <p:cNvPr id="41" name="bg object 20">
            <a:extLst>
              <a:ext uri="{FF2B5EF4-FFF2-40B4-BE49-F238E27FC236}">
                <a16:creationId xmlns:a16="http://schemas.microsoft.com/office/drawing/2014/main" id="{9CE2BEAE-CA1A-084A-B43E-EDA37A1AFE3D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32" y="2139697"/>
            <a:ext cx="1314450" cy="1289303"/>
          </a:xfrm>
          <a:prstGeom prst="rect">
            <a:avLst/>
          </a:prstGeom>
        </p:spPr>
      </p:pic>
      <p:cxnSp>
        <p:nvCxnSpPr>
          <p:cNvPr id="42" name="直接箭头连接符 50">
            <a:extLst>
              <a:ext uri="{FF2B5EF4-FFF2-40B4-BE49-F238E27FC236}">
                <a16:creationId xmlns:a16="http://schemas.microsoft.com/office/drawing/2014/main" id="{DCE45EBC-5D3D-8240-A4B0-FA1729EA2A8E}"/>
              </a:ext>
            </a:extLst>
          </p:cNvPr>
          <p:cNvCxnSpPr>
            <a:stCxn id="23" idx="3"/>
            <a:endCxn id="17" idx="1"/>
          </p:cNvCxnSpPr>
          <p:nvPr/>
        </p:nvCxnSpPr>
        <p:spPr>
          <a:xfrm>
            <a:off x="4410459" y="5415114"/>
            <a:ext cx="665574" cy="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ject 20">
            <a:extLst>
              <a:ext uri="{FF2B5EF4-FFF2-40B4-BE49-F238E27FC236}">
                <a16:creationId xmlns:a16="http://schemas.microsoft.com/office/drawing/2014/main" id="{F3B6CAB4-CB41-A646-8DB6-0882F51C0E2A}"/>
              </a:ext>
            </a:extLst>
          </p:cNvPr>
          <p:cNvSpPr txBox="1"/>
          <p:nvPr/>
        </p:nvSpPr>
        <p:spPr>
          <a:xfrm>
            <a:off x="5014565" y="6043029"/>
            <a:ext cx="24051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2108835" algn="l"/>
              </a:tabLst>
            </a:pPr>
            <a:r>
              <a:rPr dirty="0">
                <a:latin typeface="Arial"/>
                <a:cs typeface="Arial"/>
              </a:rPr>
              <a:t>Feature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map</a:t>
            </a:r>
            <a:endParaRPr dirty="0">
              <a:latin typeface="Arial"/>
              <a:cs typeface="Arial"/>
            </a:endParaRPr>
          </a:p>
        </p:txBody>
      </p:sp>
      <p:cxnSp>
        <p:nvCxnSpPr>
          <p:cNvPr id="44" name="直接箭头连接符 68">
            <a:extLst>
              <a:ext uri="{FF2B5EF4-FFF2-40B4-BE49-F238E27FC236}">
                <a16:creationId xmlns:a16="http://schemas.microsoft.com/office/drawing/2014/main" id="{9E8C0067-95A1-1141-8AC0-C5E6D8914ECF}"/>
              </a:ext>
            </a:extLst>
          </p:cNvPr>
          <p:cNvCxnSpPr/>
          <p:nvPr/>
        </p:nvCxnSpPr>
        <p:spPr>
          <a:xfrm>
            <a:off x="5818174" y="5408005"/>
            <a:ext cx="513174" cy="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右箭头 44">
            <a:extLst>
              <a:ext uri="{FF2B5EF4-FFF2-40B4-BE49-F238E27FC236}">
                <a16:creationId xmlns:a16="http://schemas.microsoft.com/office/drawing/2014/main" id="{F118C735-323E-1C43-ACFB-0D15D2C6F0EB}"/>
              </a:ext>
            </a:extLst>
          </p:cNvPr>
          <p:cNvSpPr/>
          <p:nvPr/>
        </p:nvSpPr>
        <p:spPr>
          <a:xfrm>
            <a:off x="2564233" y="2606115"/>
            <a:ext cx="412624" cy="30780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右箭头 45">
            <a:extLst>
              <a:ext uri="{FF2B5EF4-FFF2-40B4-BE49-F238E27FC236}">
                <a16:creationId xmlns:a16="http://schemas.microsoft.com/office/drawing/2014/main" id="{ABB2643C-E9D2-4C45-A99A-D6DF024D38A1}"/>
              </a:ext>
            </a:extLst>
          </p:cNvPr>
          <p:cNvSpPr/>
          <p:nvPr/>
        </p:nvSpPr>
        <p:spPr>
          <a:xfrm>
            <a:off x="2554575" y="5205891"/>
            <a:ext cx="412624" cy="30780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右箭头 46">
            <a:extLst>
              <a:ext uri="{FF2B5EF4-FFF2-40B4-BE49-F238E27FC236}">
                <a16:creationId xmlns:a16="http://schemas.microsoft.com/office/drawing/2014/main" id="{40CC9B39-2D9B-5A42-8249-A94279867C68}"/>
              </a:ext>
            </a:extLst>
          </p:cNvPr>
          <p:cNvSpPr/>
          <p:nvPr/>
        </p:nvSpPr>
        <p:spPr>
          <a:xfrm rot="5400000">
            <a:off x="5437321" y="3967277"/>
            <a:ext cx="279382" cy="30780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右箭头 47">
            <a:extLst>
              <a:ext uri="{FF2B5EF4-FFF2-40B4-BE49-F238E27FC236}">
                <a16:creationId xmlns:a16="http://schemas.microsoft.com/office/drawing/2014/main" id="{BB297D39-1EB6-B942-8DEA-CB505D1CEB09}"/>
              </a:ext>
            </a:extLst>
          </p:cNvPr>
          <p:cNvSpPr/>
          <p:nvPr/>
        </p:nvSpPr>
        <p:spPr>
          <a:xfrm>
            <a:off x="8112648" y="5224034"/>
            <a:ext cx="412624" cy="30780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bject 4">
            <a:extLst>
              <a:ext uri="{FF2B5EF4-FFF2-40B4-BE49-F238E27FC236}">
                <a16:creationId xmlns:a16="http://schemas.microsoft.com/office/drawing/2014/main" id="{77AB3774-6B98-0A49-99C1-A45D2B7FDCC0}"/>
              </a:ext>
            </a:extLst>
          </p:cNvPr>
          <p:cNvSpPr/>
          <p:nvPr/>
        </p:nvSpPr>
        <p:spPr>
          <a:xfrm>
            <a:off x="8575443" y="1497750"/>
            <a:ext cx="2694126" cy="4926713"/>
          </a:xfrm>
          <a:custGeom>
            <a:avLst/>
            <a:gdLst/>
            <a:ahLst/>
            <a:cxnLst/>
            <a:rect l="l" t="t" r="r" b="b"/>
            <a:pathLst>
              <a:path w="6059170" h="2367280">
                <a:moveTo>
                  <a:pt x="0" y="2366772"/>
                </a:moveTo>
                <a:lnTo>
                  <a:pt x="6058662" y="2366772"/>
                </a:lnTo>
                <a:lnTo>
                  <a:pt x="6058662" y="0"/>
                </a:lnTo>
                <a:lnTo>
                  <a:pt x="0" y="0"/>
                </a:lnTo>
                <a:lnTo>
                  <a:pt x="0" y="236677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5D31991F-554B-AD47-A4A1-BB001BD3E733}"/>
              </a:ext>
            </a:extLst>
          </p:cNvPr>
          <p:cNvSpPr txBox="1"/>
          <p:nvPr/>
        </p:nvSpPr>
        <p:spPr>
          <a:xfrm>
            <a:off x="8195507" y="1482413"/>
            <a:ext cx="349180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altLang="zh-CN" sz="2400" b="1" dirty="0">
                <a:latin typeface="Arial"/>
                <a:cs typeface="Arial"/>
              </a:rPr>
              <a:t>Pickup Recommendation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2E01768-5583-274A-A9B3-95D133189B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379" y="2606115"/>
            <a:ext cx="1027301" cy="2778070"/>
          </a:xfrm>
          <a:prstGeom prst="rect">
            <a:avLst/>
          </a:prstGeom>
        </p:spPr>
      </p:pic>
      <p:grpSp>
        <p:nvGrpSpPr>
          <p:cNvPr id="52" name="object 36">
            <a:extLst>
              <a:ext uri="{FF2B5EF4-FFF2-40B4-BE49-F238E27FC236}">
                <a16:creationId xmlns:a16="http://schemas.microsoft.com/office/drawing/2014/main" id="{BB2F9599-BDE5-564E-8B4D-4CC60A619016}"/>
              </a:ext>
            </a:extLst>
          </p:cNvPr>
          <p:cNvGrpSpPr/>
          <p:nvPr/>
        </p:nvGrpSpPr>
        <p:grpSpPr>
          <a:xfrm>
            <a:off x="9062038" y="2299025"/>
            <a:ext cx="824565" cy="758922"/>
            <a:chOff x="751547" y="3373584"/>
            <a:chExt cx="1200150" cy="1080395"/>
          </a:xfrm>
        </p:grpSpPr>
        <p:pic>
          <p:nvPicPr>
            <p:cNvPr id="53" name="object 37">
              <a:extLst>
                <a:ext uri="{FF2B5EF4-FFF2-40B4-BE49-F238E27FC236}">
                  <a16:creationId xmlns:a16="http://schemas.microsoft.com/office/drawing/2014/main" id="{FBC927B6-DE03-AA4D-B19C-A18E16F7C30B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47" y="3373584"/>
              <a:ext cx="1200150" cy="1016265"/>
            </a:xfrm>
            <a:prstGeom prst="rect">
              <a:avLst/>
            </a:prstGeom>
          </p:spPr>
        </p:pic>
        <p:pic>
          <p:nvPicPr>
            <p:cNvPr id="54" name="object 38">
              <a:extLst>
                <a:ext uri="{FF2B5EF4-FFF2-40B4-BE49-F238E27FC236}">
                  <a16:creationId xmlns:a16="http://schemas.microsoft.com/office/drawing/2014/main" id="{1FEFDD32-4DCA-424A-A5D9-FA07C240C957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25" y="3621875"/>
              <a:ext cx="832103" cy="832104"/>
            </a:xfrm>
            <a:prstGeom prst="rect">
              <a:avLst/>
            </a:prstGeom>
          </p:spPr>
        </p:pic>
      </p:grpSp>
      <p:cxnSp>
        <p:nvCxnSpPr>
          <p:cNvPr id="55" name="直接连接符 65">
            <a:extLst>
              <a:ext uri="{FF2B5EF4-FFF2-40B4-BE49-F238E27FC236}">
                <a16:creationId xmlns:a16="http://schemas.microsoft.com/office/drawing/2014/main" id="{0E706C94-B780-7643-A874-2D6A3125273E}"/>
              </a:ext>
            </a:extLst>
          </p:cNvPr>
          <p:cNvCxnSpPr/>
          <p:nvPr/>
        </p:nvCxnSpPr>
        <p:spPr>
          <a:xfrm>
            <a:off x="10358896" y="3218098"/>
            <a:ext cx="609600" cy="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83">
            <a:extLst>
              <a:ext uri="{FF2B5EF4-FFF2-40B4-BE49-F238E27FC236}">
                <a16:creationId xmlns:a16="http://schemas.microsoft.com/office/drawing/2014/main" id="{A9F57539-C29C-4F4B-A145-B19718726811}"/>
              </a:ext>
            </a:extLst>
          </p:cNvPr>
          <p:cNvCxnSpPr/>
          <p:nvPr/>
        </p:nvCxnSpPr>
        <p:spPr>
          <a:xfrm>
            <a:off x="10247771" y="3976833"/>
            <a:ext cx="838200" cy="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84">
            <a:extLst>
              <a:ext uri="{FF2B5EF4-FFF2-40B4-BE49-F238E27FC236}">
                <a16:creationId xmlns:a16="http://schemas.microsoft.com/office/drawing/2014/main" id="{68C64863-6EC1-234D-BF91-7DB902DFDDDC}"/>
              </a:ext>
            </a:extLst>
          </p:cNvPr>
          <p:cNvCxnSpPr/>
          <p:nvPr/>
        </p:nvCxnSpPr>
        <p:spPr>
          <a:xfrm>
            <a:off x="10153379" y="4792233"/>
            <a:ext cx="990600" cy="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>
            <a:extLst>
              <a:ext uri="{FF2B5EF4-FFF2-40B4-BE49-F238E27FC236}">
                <a16:creationId xmlns:a16="http://schemas.microsoft.com/office/drawing/2014/main" id="{E9CB96B7-25A8-924B-B735-7B447AF2E57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9365" y="5543891"/>
            <a:ext cx="746606" cy="603639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D3333040-BFA3-E945-9E07-3ED5C34C167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4887" y="4146413"/>
            <a:ext cx="691777" cy="588010"/>
          </a:xfrm>
          <a:prstGeom prst="rect">
            <a:avLst/>
          </a:prstGeom>
        </p:spPr>
      </p:pic>
      <p:sp>
        <p:nvSpPr>
          <p:cNvPr id="60" name="五角星 59">
            <a:extLst>
              <a:ext uri="{FF2B5EF4-FFF2-40B4-BE49-F238E27FC236}">
                <a16:creationId xmlns:a16="http://schemas.microsoft.com/office/drawing/2014/main" id="{16C7AD78-EF84-1341-8A8F-71E1D4263C8C}"/>
              </a:ext>
            </a:extLst>
          </p:cNvPr>
          <p:cNvSpPr/>
          <p:nvPr/>
        </p:nvSpPr>
        <p:spPr>
          <a:xfrm>
            <a:off x="10153086" y="4314019"/>
            <a:ext cx="199136" cy="18295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object 20">
            <a:extLst>
              <a:ext uri="{FF2B5EF4-FFF2-40B4-BE49-F238E27FC236}">
                <a16:creationId xmlns:a16="http://schemas.microsoft.com/office/drawing/2014/main" id="{81CAE14A-C4CF-1D43-8015-2233FFEC7C0D}"/>
              </a:ext>
            </a:extLst>
          </p:cNvPr>
          <p:cNvSpPr txBox="1"/>
          <p:nvPr/>
        </p:nvSpPr>
        <p:spPr>
          <a:xfrm>
            <a:off x="9330121" y="4157007"/>
            <a:ext cx="83559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  <a:tabLst>
                <a:tab pos="2108835" algn="l"/>
              </a:tabLst>
            </a:pPr>
            <a:r>
              <a:rPr lang="en-US" dirty="0">
                <a:latin typeface="Arial"/>
                <a:cs typeface="Arial"/>
              </a:rPr>
              <a:t>Pickup position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3205648B-1BB1-8B4D-AB0A-B4AA3173AA31}"/>
              </a:ext>
            </a:extLst>
          </p:cNvPr>
          <p:cNvSpPr/>
          <p:nvPr/>
        </p:nvSpPr>
        <p:spPr>
          <a:xfrm>
            <a:off x="10247771" y="3518116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0B58DA92-7728-BE44-B208-1D16CEB450B5}"/>
              </a:ext>
            </a:extLst>
          </p:cNvPr>
          <p:cNvSpPr/>
          <p:nvPr/>
        </p:nvSpPr>
        <p:spPr>
          <a:xfrm>
            <a:off x="10323971" y="2774477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FEC159F8-B6A9-8C46-89C3-AE6C6600D2D3}"/>
              </a:ext>
            </a:extLst>
          </p:cNvPr>
          <p:cNvSpPr/>
          <p:nvPr/>
        </p:nvSpPr>
        <p:spPr>
          <a:xfrm>
            <a:off x="10111085" y="5041291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object 20">
            <a:extLst>
              <a:ext uri="{FF2B5EF4-FFF2-40B4-BE49-F238E27FC236}">
                <a16:creationId xmlns:a16="http://schemas.microsoft.com/office/drawing/2014/main" id="{5EEE422A-11F1-1D48-84C7-0CE62C50FD94}"/>
              </a:ext>
            </a:extLst>
          </p:cNvPr>
          <p:cNvSpPr txBox="1"/>
          <p:nvPr/>
        </p:nvSpPr>
        <p:spPr>
          <a:xfrm>
            <a:off x="8905208" y="4957071"/>
            <a:ext cx="11806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  <a:tabLst>
                <a:tab pos="2108835" algn="l"/>
              </a:tabLst>
            </a:pPr>
            <a:r>
              <a:rPr lang="en-US" dirty="0">
                <a:latin typeface="Arial"/>
                <a:cs typeface="Arial"/>
              </a:rPr>
              <a:t>Candidates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DEE410AD-0FE9-1241-B348-4C0646DC99C1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0"/>
          <a:stretch/>
        </p:blipFill>
        <p:spPr>
          <a:xfrm>
            <a:off x="9200765" y="3204716"/>
            <a:ext cx="980205" cy="528274"/>
          </a:xfrm>
          <a:prstGeom prst="rect">
            <a:avLst/>
          </a:prstGeom>
        </p:spPr>
      </p:pic>
      <p:cxnSp>
        <p:nvCxnSpPr>
          <p:cNvPr id="67" name="直接箭头连接符 97">
            <a:extLst>
              <a:ext uri="{FF2B5EF4-FFF2-40B4-BE49-F238E27FC236}">
                <a16:creationId xmlns:a16="http://schemas.microsoft.com/office/drawing/2014/main" id="{90058349-A9E5-FA41-B232-08E941BADEE5}"/>
              </a:ext>
            </a:extLst>
          </p:cNvPr>
          <p:cNvCxnSpPr/>
          <p:nvPr/>
        </p:nvCxnSpPr>
        <p:spPr>
          <a:xfrm>
            <a:off x="9516969" y="3083817"/>
            <a:ext cx="0" cy="2031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bject 20">
            <a:extLst>
              <a:ext uri="{FF2B5EF4-FFF2-40B4-BE49-F238E27FC236}">
                <a16:creationId xmlns:a16="http://schemas.microsoft.com/office/drawing/2014/main" id="{A24F32E5-D17A-DC4A-B9C5-1997C7A0A906}"/>
              </a:ext>
            </a:extLst>
          </p:cNvPr>
          <p:cNvSpPr txBox="1"/>
          <p:nvPr/>
        </p:nvSpPr>
        <p:spPr>
          <a:xfrm>
            <a:off x="8395245" y="3651982"/>
            <a:ext cx="21345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  <a:tabLst>
                <a:tab pos="2108835" algn="l"/>
              </a:tabLst>
            </a:pPr>
            <a:r>
              <a:rPr lang="en-US" dirty="0" err="1">
                <a:latin typeface="Arial"/>
                <a:cs typeface="Arial"/>
              </a:rPr>
              <a:t>DeepFM</a:t>
            </a:r>
            <a:r>
              <a:rPr lang="en-US" dirty="0">
                <a:latin typeface="Arial"/>
                <a:cs typeface="Arial"/>
              </a:rPr>
              <a:t> model</a:t>
            </a:r>
            <a:endParaRPr dirty="0">
              <a:latin typeface="Arial"/>
              <a:cs typeface="Arial"/>
            </a:endParaRPr>
          </a:p>
        </p:txBody>
      </p:sp>
      <p:cxnSp>
        <p:nvCxnSpPr>
          <p:cNvPr id="69" name="直接箭头连接符 102">
            <a:extLst>
              <a:ext uri="{FF2B5EF4-FFF2-40B4-BE49-F238E27FC236}">
                <a16:creationId xmlns:a16="http://schemas.microsoft.com/office/drawing/2014/main" id="{E234A697-96E1-D247-9FC0-5B26A6435D4B}"/>
              </a:ext>
            </a:extLst>
          </p:cNvPr>
          <p:cNvCxnSpPr/>
          <p:nvPr/>
        </p:nvCxnSpPr>
        <p:spPr>
          <a:xfrm>
            <a:off x="9540142" y="3941805"/>
            <a:ext cx="0" cy="2031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6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8" grpId="0"/>
      <p:bldP spid="19" grpId="0"/>
      <p:bldP spid="25" grpId="0" animBg="1"/>
      <p:bldP spid="30" grpId="0"/>
      <p:bldP spid="43" grpId="0"/>
      <p:bldP spid="46" grpId="0" animBg="1"/>
      <p:bldP spid="47" grpId="0" animBg="1"/>
      <p:bldP spid="48" grpId="0" animBg="1"/>
      <p:bldP spid="49" grpId="0" animBg="1"/>
      <p:bldP spid="50" grpId="0"/>
      <p:bldP spid="60" grpId="0" animBg="1"/>
      <p:bldP spid="61" grpId="0"/>
      <p:bldP spid="62" grpId="0" animBg="1"/>
      <p:bldP spid="63" grpId="0" animBg="1"/>
      <p:bldP spid="64" grpId="0" animBg="1"/>
      <p:bldP spid="65" grpId="0"/>
      <p:bldP spid="68" grpId="0"/>
    </p:bldLst>
  </p:timing>
</p:sld>
</file>

<file path=ppt/theme/theme1.xml><?xml version="1.0" encoding="utf-8"?>
<a:theme xmlns:a="http://schemas.openxmlformats.org/drawingml/2006/main" name="bjt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309E7313-FE50-4BD2-A002-2B72CA74F586}" vid="{9CEA2135-AE9B-4E8E-8A9A-9E4B7DA263E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bjtu</Template>
  <TotalTime>11138</TotalTime>
  <Words>1023</Words>
  <Application>Microsoft Macintosh PowerPoint</Application>
  <PresentationFormat>宽屏</PresentationFormat>
  <Paragraphs>248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Arial</vt:lpstr>
      <vt:lpstr>Cambria Math</vt:lpstr>
      <vt:lpstr>Comic Sans MS</vt:lpstr>
      <vt:lpstr>Wingdings</vt:lpstr>
      <vt:lpstr>bjtu</vt:lpstr>
      <vt:lpstr>Experience: Large-scale Cellular Localization  for Pickup Position Recommendation  at Black-hole</vt:lpstr>
      <vt:lpstr>Motivation</vt:lpstr>
      <vt:lpstr>Challenge</vt:lpstr>
      <vt:lpstr>Cell Tower Measurements</vt:lpstr>
      <vt:lpstr>Cell Tower Augmentation</vt:lpstr>
      <vt:lpstr>Cell Tower Augmentation</vt:lpstr>
      <vt:lpstr>Cell Tower Augmentation</vt:lpstr>
      <vt:lpstr>Cell Tower Augmentation</vt:lpstr>
      <vt:lpstr>System Overview</vt:lpstr>
      <vt:lpstr>Fingerprint Set Construction</vt:lpstr>
      <vt:lpstr>Fingerprint Set Construction</vt:lpstr>
      <vt:lpstr>Fingerprint Set Construction</vt:lpstr>
      <vt:lpstr>Fingerprint Set Construction</vt:lpstr>
      <vt:lpstr>Real Time Localization</vt:lpstr>
      <vt:lpstr>Pickup Recommendation</vt:lpstr>
      <vt:lpstr>Evaluation: Data Set Collection</vt:lpstr>
      <vt:lpstr>Evaluation Metrics</vt:lpstr>
      <vt:lpstr>Overall Performance</vt:lpstr>
      <vt:lpstr>Evaluation Details (1/4)</vt:lpstr>
      <vt:lpstr>Evaluation Details (2/4)</vt:lpstr>
      <vt:lpstr>Evaluation Details (3/4)</vt:lpstr>
      <vt:lpstr>Evaluation Details (4/4)</vt:lpstr>
      <vt:lpstr>Conclusion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 树理</dc:creator>
  <cp:lastModifiedBy>Microsoft Office User</cp:lastModifiedBy>
  <cp:revision>128</cp:revision>
  <dcterms:created xsi:type="dcterms:W3CDTF">2021-04-25T07:21:33Z</dcterms:created>
  <dcterms:modified xsi:type="dcterms:W3CDTF">2023-10-07T16:14:12Z</dcterms:modified>
</cp:coreProperties>
</file>