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1" r:id="rId2"/>
    <p:sldId id="281" r:id="rId3"/>
    <p:sldId id="282" r:id="rId4"/>
    <p:sldId id="295" r:id="rId5"/>
    <p:sldId id="292" r:id="rId6"/>
    <p:sldId id="293" r:id="rId7"/>
    <p:sldId id="289" r:id="rId8"/>
    <p:sldId id="274" r:id="rId9"/>
    <p:sldId id="28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欧浙" initials="浙欧" lastIdx="1" clrIdx="0">
    <p:extLst>
      <p:ext uri="{19B8F6BF-5375-455C-9EA6-DF929625EA0E}">
        <p15:presenceInfo xmlns:p15="http://schemas.microsoft.com/office/powerpoint/2012/main" userId="S::andy-ozer@pkueducn.onmicrosoft.com::bcf42e4f-1806-40a7-a5ec-77532c354c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91A"/>
    <a:srgbClr val="05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67"/>
    <p:restoredTop sz="66879"/>
  </p:normalViewPr>
  <p:slideViewPr>
    <p:cSldViewPr snapToGrid="0">
      <p:cViewPr varScale="1">
        <p:scale>
          <a:sx n="80" d="100"/>
          <a:sy n="80" d="100"/>
        </p:scale>
        <p:origin x="1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CA492-6FED-094B-8A2D-FA3BF7FB2E37}" type="datetimeFigureOut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9376F-B1FB-3D41-AB47-872312CCDAD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2740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696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2243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581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57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38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371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310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800" b="0" i="0" u="none" strike="noStrike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375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b="0" i="0" u="none" strike="noStrike" dirty="0">
              <a:solidFill>
                <a:srgbClr val="D1D5DB"/>
              </a:solidFill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3151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310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800" dirty="0">
              <a:effectLst/>
              <a:latin typeface="LinLibertine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7081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altLang="zh-CN" sz="1200" dirty="0">
              <a:solidFill>
                <a:srgbClr val="000000"/>
              </a:solidFill>
              <a:effectLst/>
              <a:latin typeface="Time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69376F-B1FB-3D41-AB47-872312CCDAD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687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3C1B2-E17C-472C-DB24-C9C2CAFF0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EE8EE4F-CDF6-8A8A-54DF-B0F6966CF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6E2F17-4DBC-C1EF-84B3-E9E96268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580E-41AF-484E-ABA4-97B7B45E4CA1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E8010F-7E30-B4FE-6CD6-0CB79DB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E18EAA-56D0-09F5-A7C8-90E525B7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24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913A2-9953-E23C-2FE7-EA29C3AA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CEAAF2-035E-8E65-219B-8967B912E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31A11C-D8CC-9C61-8800-C2577BE6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DB6A-05BC-8947-B28A-21F7F531BC2E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E31F77-ECA1-0F21-8A45-FFAC11CF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F57FE0-51A9-07D8-F3E1-31B64D23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590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9C8FF0-CAAE-E08D-E040-489E7C805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AE7EC2-A795-EAC7-CF63-F4136AF4E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6E67A1-3831-5BB4-F443-B47C37C8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FDCE-7653-5748-BFAC-87A57C02BA02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8E8B7B-5D59-742D-1FC0-6AF72916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FEC1A4-E2F2-2DD3-8515-48A9CC8A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696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138171-2016-F2B0-747F-E44550A8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11AC3D-4170-0C3D-30CB-BEEA4FC53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4055DC-7A4D-5B9F-5013-6FB2F73CB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0D4A-656B-ED48-A20B-7423173B6EAA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8F7B47-44AC-DC7A-A6A6-FF67D164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B7B53A-6D1C-DA34-ADF4-F63D80D3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540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34275-66D6-990E-2712-25AEBF0C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4E751A-ED9F-9CF7-25AF-E5CC70DF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C9A722-9111-A3A7-8DAD-A3BFAFA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2354-DE6A-B242-8F67-B4BE8E75E353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B2909A-FA3C-CEAB-54E7-C46EC6C1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7199A3-7C62-C776-4F7C-150A32A5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122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EBC28F-C59B-051B-2233-C1D8EDD5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9F38DF-0B27-DAB2-F7CA-9BE2C3265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4686A4-8B4F-F851-951F-27B7A1753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87CB12-9159-B170-B1B9-56F2D90C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DE-3D81-A744-9081-E7BEABE7424F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DE4D0F-2BEC-94D1-55FB-F48930F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1C3777-690B-F5FE-7E7E-F6422814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970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5BE2C-1AA0-DDD0-E586-7DF64478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867FC7-D738-8BE2-0607-59E0798D0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FA2FC12-E004-9C08-ADA7-2CFC259B8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792A489-E6D7-A8F6-B3CE-C50A4688B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AA143C-FF03-D84C-656D-1B4BDF842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9F73CD-B28A-109E-95B8-F860594E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1D9D-831F-9D4B-B267-2B6AE6938795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73629-3F97-A5DA-7655-C5916F7E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A1541C-49B7-AD21-2BA3-376FBAA2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03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C370CE-B7C6-591C-D4AA-880043E0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30D59B-8734-DD13-9E10-4527DD55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51BA-C94F-AF4C-97AE-A37D981C3315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446584-8670-78DF-0217-C9A7D868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50FBC1-4A02-90EB-F7A0-098B77E5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078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AB4078-343F-6B25-F8F0-16791502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AEC-24B5-DE45-AC00-FA9B41F35EB5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7809BD-54B2-6786-A05E-975F6083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B1D899-5D52-17A7-8BF2-119DCD10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529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533B5-5E02-4B18-1E68-E65A9BC2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EFB49-5018-1117-C010-E7A4C47EE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013CB9-0528-0382-669F-573C718CD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178A33-5523-B544-3200-44D3D25F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F1FC-238E-D14D-995F-6B49A654A5BD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3294CE-99D0-352F-F601-6C746003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5992AA-C8A8-FFDF-21A2-FC7E605E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231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E4C2B-6670-F453-BCDE-48F5DECD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8D67C8-44D1-37B9-8FBE-E4718F6B1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6AB530-A064-7FE7-90A2-627037F9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404CC6-D438-417F-DBCF-3FA286CA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7338-7D8C-C74A-88DE-2F2E66019AB4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D1C280-892A-BC82-9417-0DC494D7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E77C66-A154-333E-D6B8-04AF2920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549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77FD179-B909-4059-EFE5-0783760B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30E8C3-2010-048A-EE71-E78B225D0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FEC34F-7752-7CBD-C056-73A70F964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BEBC5-F074-DF4A-98B9-8ACAF597361D}" type="datetime1">
              <a:rPr kumimoji="1" lang="zh-CN" altLang="en-US" smtClean="0"/>
              <a:t>2023/10/13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FD6A0D-235A-3C52-13C0-84CCE3CEB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7711AA-AE4B-E36E-127F-620790178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6889-5B91-0A41-A669-8D897536CDC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402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9E1F1CA-D316-3A5E-EF50-4A1A5526298A}"/>
              </a:ext>
            </a:extLst>
          </p:cNvPr>
          <p:cNvSpPr txBox="1"/>
          <p:nvPr/>
        </p:nvSpPr>
        <p:spPr>
          <a:xfrm>
            <a:off x="264666" y="1639141"/>
            <a:ext cx="11662666" cy="117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3300" b="1" dirty="0">
                <a:solidFill>
                  <a:srgbClr val="0070C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RF-SIFTER: Sifting Signals at Layer-0.5 to Mitigate Wideband Cross-Technology Interference for IoT </a:t>
            </a:r>
            <a:endParaRPr lang="en-US" altLang="zh-CN" sz="3300" dirty="0">
              <a:solidFill>
                <a:srgbClr val="0070C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771B64A-F088-E674-1D0A-E90EAF5FFDAC}"/>
                  </a:ext>
                </a:extLst>
              </p:cNvPr>
              <p:cNvSpPr txBox="1"/>
              <p:nvPr/>
            </p:nvSpPr>
            <p:spPr>
              <a:xfrm>
                <a:off x="1942513" y="3013501"/>
                <a:ext cx="84185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Xiong Wang</a:t>
                </a:r>
                <a14:m>
                  <m:oMath xmlns:m="http://schemas.openxmlformats.org/officeDocument/2006/math">
                    <m:r>
                      <a:rPr lang="en-US" altLang="zh-CN" sz="2400" b="1" i="1" baseline="30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Jun Huang</a:t>
                </a:r>
                <a14:m>
                  <m:oMath xmlns:m="http://schemas.openxmlformats.org/officeDocument/2006/math">
                    <m:r>
                      <a:rPr lang="en-US" altLang="zh-CN" sz="2400" b="1" i="1" baseline="30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Bizhao</a:t>
                </a:r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 Shi</a:t>
                </a:r>
                <a14:m>
                  <m:oMath xmlns:m="http://schemas.openxmlformats.org/officeDocument/2006/math">
                    <m:r>
                      <a:rPr lang="en-US" altLang="zh-CN" sz="24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i="1" u="sng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Zhe</a:t>
                </a:r>
                <a:r>
                  <a:rPr lang="en-US" altLang="zh-CN" sz="2400" b="1" i="1" u="sng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i="1" u="sng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Ou</a:t>
                </a:r>
                <a14:m>
                  <m:oMath xmlns:m="http://schemas.openxmlformats.org/officeDocument/2006/math">
                    <m:r>
                      <a:rPr lang="en-US" altLang="zh-CN" sz="24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Guojie</a:t>
                </a:r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 Luo</a:t>
                </a:r>
                <a14:m>
                  <m:oMath xmlns:m="http://schemas.openxmlformats.org/officeDocument/2006/math">
                    <m:r>
                      <a:rPr lang="en-US" altLang="zh-CN" sz="24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Linghe</a:t>
                </a:r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 Kong</a:t>
                </a:r>
                <a14:m>
                  <m:oMath xmlns:m="http://schemas.openxmlformats.org/officeDocument/2006/math">
                    <m:r>
                      <a:rPr lang="en-US" altLang="zh-CN" sz="2400" b="1" i="1" baseline="30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𝕁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Daqing Zhang</a:t>
                </a:r>
                <a14:m>
                  <m:oMath xmlns:m="http://schemas.openxmlformats.org/officeDocument/2006/math">
                    <m:r>
                      <a:rPr lang="en-US" altLang="zh-CN" sz="2400" b="1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ℙ𝕀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4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Chenren</a:t>
                </a:r>
                <a:r>
                  <a:rPr lang="en-US" altLang="zh-CN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 Xu</a:t>
                </a:r>
                <a14:m>
                  <m:oMath xmlns:m="http://schemas.openxmlformats.org/officeDocument/2006/math">
                    <m:r>
                      <a:rPr lang="en-US" altLang="zh-CN" sz="24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endParaRPr lang="en-US" altLang="zh-CN" sz="2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FangSong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771B64A-F088-E674-1D0A-E90EAF5FF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513" y="3013501"/>
                <a:ext cx="8418571" cy="830997"/>
              </a:xfrm>
              <a:prstGeom prst="rect">
                <a:avLst/>
              </a:prstGeom>
              <a:blipFill>
                <a:blip r:embed="rId3"/>
                <a:stretch>
                  <a:fillRect l="-1657" t="-6061" r="-2410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88E6B4-92CC-0525-9EBD-37949479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1</a:t>
            </a:fld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8375B5-E464-F417-CCAC-5F0377EF5ADE}"/>
                  </a:ext>
                </a:extLst>
              </p:cNvPr>
              <p:cNvSpPr txBox="1"/>
              <p:nvPr/>
            </p:nvSpPr>
            <p:spPr>
              <a:xfrm>
                <a:off x="399617" y="4038831"/>
                <a:ext cx="11392763" cy="395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CN" i="1" baseline="30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Peking University   </a:t>
                </a:r>
                <a14:m>
                  <m:oMath xmlns:m="http://schemas.openxmlformats.org/officeDocument/2006/math">
                    <m:r>
                      <a:rPr lang="en-US" altLang="zh-CN" i="1" baseline="30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City University of Hong Kong   </a:t>
                </a:r>
                <a14:m>
                  <m:oMath xmlns:m="http://schemas.openxmlformats.org/officeDocument/2006/math">
                    <m:r>
                      <a:rPr lang="en-US" altLang="zh-CN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𝕁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Shanghai Jiao Tong University   </a:t>
                </a:r>
                <a14:m>
                  <m:oMath xmlns:m="http://schemas.openxmlformats.org/officeDocument/2006/math">
                    <m:r>
                      <a:rPr lang="en-US" altLang="zh-CN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𝕀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Institut Polytechnique de Paris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8375B5-E464-F417-CCAC-5F0377EF5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17" y="4038831"/>
                <a:ext cx="11392763" cy="395686"/>
              </a:xfrm>
              <a:prstGeom prst="rect">
                <a:avLst/>
              </a:prstGeom>
              <a:blipFill>
                <a:blip r:embed="rId4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2FE3991-98D5-5215-240F-0D50C8FEB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975" y="5545098"/>
            <a:ext cx="1018751" cy="10187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E024378-3493-4009-1073-E028C00DA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610" y="5545096"/>
            <a:ext cx="1018751" cy="101875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FFA8376-EADE-DAAB-879A-6D4F3B3CF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7228" y="5545096"/>
            <a:ext cx="1609879" cy="10187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857FFD2-BD5A-766A-B3E4-4B2B5DC12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864" y="5545096"/>
            <a:ext cx="1018751" cy="10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8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8F4091-3C22-003B-1DBD-611D0ACF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77BE0E-2B11-91F0-5419-3FCA1AA3D7A5}"/>
              </a:ext>
            </a:extLst>
          </p:cNvPr>
          <p:cNvSpPr txBox="1"/>
          <p:nvPr/>
        </p:nvSpPr>
        <p:spPr>
          <a:xfrm>
            <a:off x="450244" y="233464"/>
            <a:ext cx="10552949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00"/>
                </a:solidFill>
                <a:effectLst/>
                <a:latin typeface="Times"/>
              </a:rPr>
              <a:t>SINR Improvement</a:t>
            </a:r>
            <a:endParaRPr lang="en-US" altLang="zh-CN" sz="3600" dirty="0">
              <a:solidFill>
                <a:srgbClr val="000000"/>
              </a:solidFill>
              <a:effectLst/>
              <a:latin typeface="Time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CC126F-A78B-DAEB-6870-362D60488B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4554" y="2026706"/>
            <a:ext cx="4916491" cy="45978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B371239-FA08-42C4-2F54-92D55BDC5B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52354" y="2026706"/>
            <a:ext cx="4916491" cy="459782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9FBE4B3-9370-A3DA-0C99-D5B1E39153E0}"/>
              </a:ext>
            </a:extLst>
          </p:cNvPr>
          <p:cNvSpPr txBox="1"/>
          <p:nvPr/>
        </p:nvSpPr>
        <p:spPr>
          <a:xfrm>
            <a:off x="2825240" y="202112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Helvetica" pitchFamily="2" charset="0"/>
              </a:rPr>
              <a:t>BLE w/ Wi-Fi</a:t>
            </a:r>
            <a:endParaRPr kumimoji="1" lang="zh-CN" altLang="en-US" sz="2000" dirty="0">
              <a:latin typeface="Helvetica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08A3A3-8534-04E7-BEE7-2C6880A966F6}"/>
              </a:ext>
            </a:extLst>
          </p:cNvPr>
          <p:cNvSpPr txBox="1"/>
          <p:nvPr/>
        </p:nvSpPr>
        <p:spPr>
          <a:xfrm>
            <a:off x="7848317" y="2021123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kumimoji="1" sz="2000">
                <a:latin typeface="Helvetica" pitchFamily="2" charset="0"/>
              </a:defRPr>
            </a:lvl1pPr>
          </a:lstStyle>
          <a:p>
            <a:r>
              <a:rPr lang="en-US" altLang="zh-CN" dirty="0"/>
              <a:t>BLE w/ Jammer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33A7677-1EEF-79A0-2C52-5286179B9B94}"/>
              </a:ext>
            </a:extLst>
          </p:cNvPr>
          <p:cNvSpPr txBox="1"/>
          <p:nvPr/>
        </p:nvSpPr>
        <p:spPr>
          <a:xfrm>
            <a:off x="450243" y="1028700"/>
            <a:ext cx="909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400" dirty="0">
                <a:latin typeface="Helvetica" pitchFamily="2" charset="0"/>
              </a:rPr>
              <a:t>Pre / Post beamforming SINR comparison (Upper left is better)</a:t>
            </a:r>
          </a:p>
          <a:p>
            <a:r>
              <a:rPr kumimoji="1" lang="en-US" altLang="zh-CN" sz="2400" dirty="0">
                <a:latin typeface="Helvetica" pitchFamily="2" charset="0"/>
              </a:rPr>
              <a:t>    - SINR gain: &gt;10dB(100%), &gt;20dB(56%), 38dB(max)  </a:t>
            </a:r>
            <a:endParaRPr kumimoji="1" lang="zh-CN" alt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0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8F4091-3C22-003B-1DBD-611D0ACF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77BE0E-2B11-91F0-5419-3FCA1AA3D7A5}"/>
              </a:ext>
            </a:extLst>
          </p:cNvPr>
          <p:cNvSpPr txBox="1"/>
          <p:nvPr/>
        </p:nvSpPr>
        <p:spPr>
          <a:xfrm>
            <a:off x="450244" y="233464"/>
            <a:ext cx="10552949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00"/>
                </a:solidFill>
                <a:effectLst/>
                <a:latin typeface="Times"/>
              </a:rPr>
              <a:t>Packet Receive Rate Performance</a:t>
            </a:r>
            <a:endParaRPr lang="en-US" altLang="zh-CN" sz="3600" dirty="0">
              <a:solidFill>
                <a:srgbClr val="000000"/>
              </a:solidFill>
              <a:effectLst/>
              <a:latin typeface="Time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0E1B39-B947-2742-99AD-F16CD1FC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68" y="2286000"/>
            <a:ext cx="5118100" cy="3543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0397AF-6EB8-5404-405A-FAFA91982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5999"/>
            <a:ext cx="5118100" cy="354330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6A6E4BC-B62B-D546-A427-E654988847B8}"/>
              </a:ext>
            </a:extLst>
          </p:cNvPr>
          <p:cNvSpPr txBox="1"/>
          <p:nvPr/>
        </p:nvSpPr>
        <p:spPr>
          <a:xfrm>
            <a:off x="450243" y="1028700"/>
            <a:ext cx="9090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400" dirty="0">
                <a:latin typeface="Helvetica" pitchFamily="2" charset="0"/>
              </a:rPr>
              <a:t>PRR experimental CDF (Lower right is better)</a:t>
            </a:r>
          </a:p>
          <a:p>
            <a:r>
              <a:rPr kumimoji="1" lang="en-US" altLang="zh-CN" sz="2400" dirty="0">
                <a:latin typeface="Helvetica" pitchFamily="2" charset="0"/>
              </a:rPr>
              <a:t>    -  Average PRR boost: 4x Directional, 3.3x Raw</a:t>
            </a:r>
            <a:endParaRPr kumimoji="1" lang="zh-CN" altLang="en-US" sz="2400" dirty="0">
              <a:latin typeface="Helvetica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E2520A-7B21-301C-FD26-C9E37E3AFFCA}"/>
              </a:ext>
            </a:extLst>
          </p:cNvPr>
          <p:cNvSpPr txBox="1"/>
          <p:nvPr/>
        </p:nvSpPr>
        <p:spPr>
          <a:xfrm>
            <a:off x="2579104" y="1885889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Helvetica" pitchFamily="2" charset="0"/>
              </a:rPr>
              <a:t>BLE w/ Wi-Fi</a:t>
            </a:r>
            <a:endParaRPr kumimoji="1" lang="zh-CN" altLang="en-US" sz="2000" dirty="0">
              <a:latin typeface="Helvetica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819E4CC-CA79-8114-3928-15E289733E65}"/>
              </a:ext>
            </a:extLst>
          </p:cNvPr>
          <p:cNvSpPr txBox="1"/>
          <p:nvPr/>
        </p:nvSpPr>
        <p:spPr>
          <a:xfrm>
            <a:off x="8099953" y="1891220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Helvetica" pitchFamily="2" charset="0"/>
              </a:rPr>
              <a:t>Zigbee w/ Wi-Fi</a:t>
            </a:r>
            <a:endParaRPr kumimoji="1" lang="zh-CN" alt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2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>
            <a:extLst>
              <a:ext uri="{FF2B5EF4-FFF2-40B4-BE49-F238E27FC236}">
                <a16:creationId xmlns:a16="http://schemas.microsoft.com/office/drawing/2014/main" id="{1C159799-8BC3-DE32-D6CB-D2467859D10C}"/>
              </a:ext>
            </a:extLst>
          </p:cNvPr>
          <p:cNvSpPr/>
          <p:nvPr/>
        </p:nvSpPr>
        <p:spPr>
          <a:xfrm>
            <a:off x="465220" y="2325354"/>
            <a:ext cx="11261559" cy="3674754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DA66BD-5F1D-26DA-E8A6-140115B1D352}"/>
              </a:ext>
            </a:extLst>
          </p:cNvPr>
          <p:cNvSpPr txBox="1"/>
          <p:nvPr/>
        </p:nvSpPr>
        <p:spPr>
          <a:xfrm>
            <a:off x="838205" y="2731570"/>
            <a:ext cx="10888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altLang="zh-CN" sz="2000" b="1" dirty="0">
                <a:solidFill>
                  <a:srgbClr val="000000"/>
                </a:solidFill>
                <a:effectLst/>
                <a:latin typeface="Helvetica" pitchFamily="2" charset="0"/>
                <a:ea typeface="SimHei" panose="02010609060101010101" pitchFamily="49" charset="-122"/>
                <a:cs typeface="DEJAVU SANS" panose="020B0603030804020204" pitchFamily="34" charset="2"/>
              </a:rPr>
              <a:t>Take-away </a:t>
            </a:r>
            <a:r>
              <a:rPr lang="en-US" altLang="zh-CN" sz="2000" b="1" dirty="0">
                <a:solidFill>
                  <a:srgbClr val="000000"/>
                </a:solidFill>
                <a:latin typeface="Helvetica" pitchFamily="2" charset="0"/>
                <a:ea typeface="SimHei" panose="02010609060101010101" pitchFamily="49" charset="-122"/>
                <a:cs typeface="DEJAVU SANS" panose="020B0603030804020204" pitchFamily="34" charset="2"/>
              </a:rPr>
              <a:t>Messages</a:t>
            </a:r>
          </a:p>
          <a:p>
            <a:pPr>
              <a:buSzPct val="100000"/>
            </a:pPr>
            <a:endParaRPr lang="en-US" altLang="zh-CN" sz="2000" b="1" dirty="0">
              <a:solidFill>
                <a:srgbClr val="000000"/>
              </a:solidFill>
              <a:latin typeface="Helvetica" pitchFamily="2" charset="0"/>
              <a:ea typeface="SimHei" panose="02010609060101010101" pitchFamily="49" charset="-122"/>
              <a:cs typeface="DEJAVU SANS" panose="020B0603030804020204" pitchFamily="34" charset="2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Helvetica" pitchFamily="2" charset="0"/>
                <a:ea typeface="SimHei" panose="02010609060101010101" pitchFamily="49" charset="-122"/>
                <a:cs typeface="DEJAVU SANS" panose="020B0603030804020204" pitchFamily="34" charset="2"/>
              </a:rPr>
              <a:t>Leverage bandwidth disparity to enable highly-effective cross-technology beamforming for IoT uplinks.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altLang="zh-CN" sz="2000" dirty="0">
              <a:solidFill>
                <a:srgbClr val="000000"/>
              </a:solidFill>
              <a:effectLst/>
              <a:latin typeface="Helvetica" pitchFamily="2" charset="0"/>
              <a:ea typeface="SimHei" panose="02010609060101010101" pitchFamily="49" charset="-122"/>
              <a:cs typeface="DEJAVU SANS" panose="020B0603030804020204" pitchFamily="34" charset="2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altLang="zh-CN" sz="2000" dirty="0">
                <a:solidFill>
                  <a:srgbClr val="000000"/>
                </a:solidFill>
                <a:latin typeface="Helvetica" pitchFamily="2" charset="0"/>
                <a:ea typeface="SimHei" panose="02010609060101010101" pitchFamily="49" charset="-122"/>
                <a:cs typeface="DEJAVU SANS" panose="020B0603030804020204" pitchFamily="34" charset="2"/>
              </a:rPr>
              <a:t>Operate at Layer-0.5, ensuring generality for a wide range of co-existing scenarios.</a:t>
            </a:r>
            <a:endParaRPr lang="en-US" altLang="zh-CN" sz="2000" dirty="0">
              <a:solidFill>
                <a:srgbClr val="000000"/>
              </a:solidFill>
              <a:effectLst/>
              <a:latin typeface="Helvetica" pitchFamily="2" charset="0"/>
              <a:ea typeface="SimHei" panose="02010609060101010101" pitchFamily="49" charset="-122"/>
              <a:cs typeface="DEJAVU SANS" panose="020B0603030804020204" pitchFamily="34" charset="2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altLang="zh-CN" sz="2000" dirty="0">
              <a:solidFill>
                <a:srgbClr val="000000"/>
              </a:solidFill>
              <a:effectLst/>
              <a:latin typeface="Helvetica" pitchFamily="2" charset="0"/>
              <a:ea typeface="SimHei" panose="02010609060101010101" pitchFamily="49" charset="-122"/>
              <a:cs typeface="DEJAVU SANS" panose="020B0603030804020204" pitchFamily="34" charset="2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Helvetica" pitchFamily="2" charset="0"/>
                <a:ea typeface="SimHei" panose="02010609060101010101" pitchFamily="49" charset="-122"/>
                <a:cs typeface="DEJAVU SANS" panose="020B0603030804020204" pitchFamily="34" charset="2"/>
              </a:rPr>
              <a:t>Increase SINR by up to 29dB and enhance PRR by 5x for popular IoT technologies under various CTI.</a:t>
            </a:r>
            <a:endParaRPr lang="en-US" altLang="zh-CN" sz="2000" b="1" dirty="0">
              <a:solidFill>
                <a:srgbClr val="000000"/>
              </a:solidFill>
              <a:effectLst/>
              <a:latin typeface="Helvetica" pitchFamily="2" charset="0"/>
              <a:ea typeface="SimHei" panose="02010609060101010101" pitchFamily="49" charset="-122"/>
              <a:cs typeface="DEJAVU SANS" panose="020B0603030804020204" pitchFamily="34" charset="2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7D1249B-636D-83C8-C8C8-ED702BA5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A7E9E95-6CB1-3929-C47C-F7A27753917A}"/>
              </a:ext>
            </a:extLst>
          </p:cNvPr>
          <p:cNvSpPr txBox="1"/>
          <p:nvPr/>
        </p:nvSpPr>
        <p:spPr>
          <a:xfrm>
            <a:off x="684782" y="354260"/>
            <a:ext cx="10822434" cy="100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b="1" dirty="0">
                <a:solidFill>
                  <a:srgbClr val="0070C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RF-SIFTER: Sifting Signals at Layer-0.5 to Mitigate Wideband Cross-Technology Interference for IoT </a:t>
            </a:r>
            <a:endParaRPr lang="en-US" altLang="zh-CN" sz="2800" dirty="0">
              <a:solidFill>
                <a:srgbClr val="0070C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5B2DFA-6FD6-A666-6674-017871377745}"/>
                  </a:ext>
                </a:extLst>
              </p:cNvPr>
              <p:cNvSpPr txBox="1"/>
              <p:nvPr/>
            </p:nvSpPr>
            <p:spPr>
              <a:xfrm>
                <a:off x="2238754" y="1377869"/>
                <a:ext cx="77144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Xiong Wang</a:t>
                </a:r>
                <a14:m>
                  <m:oMath xmlns:m="http://schemas.openxmlformats.org/officeDocument/2006/math">
                    <m:r>
                      <a:rPr lang="en-US" altLang="zh-CN" sz="2000" b="1" i="1" baseline="30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Jun Huang</a:t>
                </a:r>
                <a14:m>
                  <m:oMath xmlns:m="http://schemas.openxmlformats.org/officeDocument/2006/math">
                    <m:r>
                      <a:rPr lang="en-US" altLang="zh-CN" sz="2000" b="1" i="1" baseline="30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Bizhao</a:t>
                </a:r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 Shi</a:t>
                </a:r>
                <a14:m>
                  <m:oMath xmlns:m="http://schemas.openxmlformats.org/officeDocument/2006/math">
                    <m:r>
                      <a:rPr lang="en-US" altLang="zh-CN" sz="20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b="1" u="sng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Zhe</a:t>
                </a:r>
                <a:r>
                  <a:rPr lang="en-US" altLang="zh-CN" sz="2000" b="1" u="sng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u="sng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Ou</a:t>
                </a:r>
                <a14:m>
                  <m:oMath xmlns:m="http://schemas.openxmlformats.org/officeDocument/2006/math">
                    <m:r>
                      <a:rPr lang="en-US" altLang="zh-CN" sz="20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Guojie</a:t>
                </a:r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 Luo</a:t>
                </a:r>
                <a14:m>
                  <m:oMath xmlns:m="http://schemas.openxmlformats.org/officeDocument/2006/math">
                    <m:r>
                      <a:rPr lang="en-US" altLang="zh-CN" sz="20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Linghe</a:t>
                </a:r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 Kong</a:t>
                </a:r>
                <a14:m>
                  <m:oMath xmlns:m="http://schemas.openxmlformats.org/officeDocument/2006/math">
                    <m:r>
                      <a:rPr lang="en-US" altLang="zh-CN" sz="2000" b="1" i="1" baseline="300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𝕁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Daqing Zhang</a:t>
                </a:r>
                <a14:m>
                  <m:oMath xmlns:m="http://schemas.openxmlformats.org/officeDocument/2006/math">
                    <m:r>
                      <a:rPr lang="en-US" altLang="zh-CN" sz="2000" b="1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ℙ𝕀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Chenren</a:t>
                </a:r>
                <a:r>
                  <a:rPr lang="en-US" altLang="zh-CN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FangSong" panose="02010609060101010101" pitchFamily="49" charset="-122"/>
                    <a:cs typeface="Times New Roman" panose="02020603050405020304" pitchFamily="18" charset="0"/>
                  </a:rPr>
                  <a:t> Xu</a:t>
                </a:r>
                <a14:m>
                  <m:oMath xmlns:m="http://schemas.openxmlformats.org/officeDocument/2006/math">
                    <m:r>
                      <a:rPr lang="en-US" altLang="zh-CN" sz="20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ℙ</m:t>
                    </m:r>
                  </m:oMath>
                </a14:m>
                <a:endParaRPr lang="en-US" altLang="zh-CN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FangSong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3E5B2DFA-6FD6-A666-6674-017871377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754" y="1377869"/>
                <a:ext cx="7714492" cy="707886"/>
              </a:xfrm>
              <a:prstGeom prst="rect">
                <a:avLst/>
              </a:prstGeom>
              <a:blipFill>
                <a:blip r:embed="rId3"/>
                <a:stretch>
                  <a:fillRect t="-3509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28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圆角矩形 100">
            <a:extLst>
              <a:ext uri="{FF2B5EF4-FFF2-40B4-BE49-F238E27FC236}">
                <a16:creationId xmlns:a16="http://schemas.microsoft.com/office/drawing/2014/main" id="{75B7F5EC-B4DF-4E00-05A9-02754752550C}"/>
              </a:ext>
            </a:extLst>
          </p:cNvPr>
          <p:cNvSpPr/>
          <p:nvPr/>
        </p:nvSpPr>
        <p:spPr>
          <a:xfrm>
            <a:off x="6281717" y="2900761"/>
            <a:ext cx="5460040" cy="3160650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4" name="圆角矩形 93">
            <a:extLst>
              <a:ext uri="{FF2B5EF4-FFF2-40B4-BE49-F238E27FC236}">
                <a16:creationId xmlns:a16="http://schemas.microsoft.com/office/drawing/2014/main" id="{10638BAA-37AD-A6BE-B25B-A662C56E4777}"/>
              </a:ext>
            </a:extLst>
          </p:cNvPr>
          <p:cNvSpPr/>
          <p:nvPr/>
        </p:nvSpPr>
        <p:spPr>
          <a:xfrm>
            <a:off x="450244" y="2878984"/>
            <a:ext cx="5460040" cy="3160650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77BE0E-2B11-91F0-5419-3FCA1AA3D7A5}"/>
              </a:ext>
            </a:extLst>
          </p:cNvPr>
          <p:cNvSpPr txBox="1"/>
          <p:nvPr/>
        </p:nvSpPr>
        <p:spPr>
          <a:xfrm>
            <a:off x="450244" y="233464"/>
            <a:ext cx="10552949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Crisis for IoT Communication</a:t>
            </a:r>
            <a:endParaRPr lang="en-US" altLang="zh-CN" sz="3600" dirty="0"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A817A6-8153-607D-6ACB-B1D20381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009" y="3097714"/>
            <a:ext cx="4183455" cy="20814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617296F-034E-D985-8EB8-10DABEDE5DAD}"/>
              </a:ext>
            </a:extLst>
          </p:cNvPr>
          <p:cNvSpPr txBox="1"/>
          <p:nvPr/>
        </p:nvSpPr>
        <p:spPr>
          <a:xfrm>
            <a:off x="6391264" y="5228058"/>
            <a:ext cx="5800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100" dirty="0">
                <a:latin typeface="Helvetica" pitchFamily="2" charset="0"/>
              </a:rPr>
              <a:t>Wideband networks become increasingly aggressive for channel resources</a:t>
            </a:r>
            <a:endParaRPr kumimoji="1" lang="zh-CN" altLang="en-US" sz="2100" dirty="0">
              <a:latin typeface="Helvetica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CDB7B08-39BA-B484-8D57-A48BCEF6D591}"/>
              </a:ext>
            </a:extLst>
          </p:cNvPr>
          <p:cNvGrpSpPr/>
          <p:nvPr/>
        </p:nvGrpSpPr>
        <p:grpSpPr>
          <a:xfrm>
            <a:off x="1460795" y="893596"/>
            <a:ext cx="2805208" cy="1352290"/>
            <a:chOff x="820514" y="1238725"/>
            <a:chExt cx="2158381" cy="104047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2F5C8FE-4E5E-9BCB-1BBD-F04BF4A8E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514" y="1259359"/>
              <a:ext cx="818536" cy="947779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6D595AE-8A9E-051E-55C2-FF34F957A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941" y="1302325"/>
              <a:ext cx="961036" cy="97687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998CF63-36EA-5DF7-2636-0AD1762D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8302" y="1238725"/>
              <a:ext cx="930593" cy="920366"/>
            </a:xfrm>
            <a:prstGeom prst="rect">
              <a:avLst/>
            </a:prstGeom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F4CE085D-9DD5-5602-0A88-EBE9EA6B5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373" y="997880"/>
            <a:ext cx="975220" cy="97522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584E4948-8FB3-8DFD-A3D1-AA3C1D51B031}"/>
              </a:ext>
            </a:extLst>
          </p:cNvPr>
          <p:cNvSpPr txBox="1"/>
          <p:nvPr/>
        </p:nvSpPr>
        <p:spPr>
          <a:xfrm>
            <a:off x="2099007" y="2044851"/>
            <a:ext cx="1703058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IoT Device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FBD5B17-F911-EAC5-B8DC-7E7305558ED0}"/>
              </a:ext>
            </a:extLst>
          </p:cNvPr>
          <p:cNvSpPr txBox="1"/>
          <p:nvPr/>
        </p:nvSpPr>
        <p:spPr>
          <a:xfrm>
            <a:off x="5117812" y="2044851"/>
            <a:ext cx="1968926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IoT Gateway</a:t>
            </a:r>
            <a:endParaRPr lang="en-US" altLang="zh-CN" sz="22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BC911C55-8050-A550-978A-A4337323CB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9634" y="787163"/>
            <a:ext cx="2110317" cy="12388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8C13329-861C-4955-5EEA-BFF5C5EEE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4302273" y="1119345"/>
            <a:ext cx="1031218" cy="90079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C8D2D350-AB28-25CF-6FFD-C382D86237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3500000">
            <a:off x="6858356" y="1085142"/>
            <a:ext cx="1030268" cy="899965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32DF332E-1571-6BEC-7E35-0EC9EC7E639D}"/>
              </a:ext>
            </a:extLst>
          </p:cNvPr>
          <p:cNvSpPr txBox="1"/>
          <p:nvPr/>
        </p:nvSpPr>
        <p:spPr>
          <a:xfrm>
            <a:off x="7536691" y="2152225"/>
            <a:ext cx="271565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2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Cross-Technology Interference</a:t>
            </a:r>
            <a:endParaRPr lang="en-US" altLang="zh-CN" sz="220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DF8C2F0E-B261-403F-0B79-F5F9D0C7B71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2148" t="-6613" r="-3706" b="-6234"/>
          <a:stretch/>
        </p:blipFill>
        <p:spPr>
          <a:xfrm>
            <a:off x="955773" y="3164829"/>
            <a:ext cx="1694418" cy="1016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F85F134A-1D94-5F2C-38AC-9D35E24B3E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5000" b="5000"/>
          <a:stretch/>
        </p:blipFill>
        <p:spPr>
          <a:xfrm>
            <a:off x="3487324" y="3351625"/>
            <a:ext cx="1694419" cy="101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" name="文本框 80">
            <a:extLst>
              <a:ext uri="{FF2B5EF4-FFF2-40B4-BE49-F238E27FC236}">
                <a16:creationId xmlns:a16="http://schemas.microsoft.com/office/drawing/2014/main" id="{8785D856-2679-E2A3-98C7-A5F17A7B8680}"/>
              </a:ext>
            </a:extLst>
          </p:cNvPr>
          <p:cNvSpPr txBox="1"/>
          <p:nvPr/>
        </p:nvSpPr>
        <p:spPr>
          <a:xfrm>
            <a:off x="1127587" y="5536499"/>
            <a:ext cx="38578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200" dirty="0">
                <a:latin typeface="Helvetica" pitchFamily="2" charset="0"/>
              </a:rPr>
              <a:t>IoT uplinks are essential</a:t>
            </a:r>
          </a:p>
        </p:txBody>
      </p:sp>
      <p:pic>
        <p:nvPicPr>
          <p:cNvPr id="96" name="图片 95">
            <a:extLst>
              <a:ext uri="{FF2B5EF4-FFF2-40B4-BE49-F238E27FC236}">
                <a16:creationId xmlns:a16="http://schemas.microsoft.com/office/drawing/2014/main" id="{2D584BF6-9E45-87CD-3977-C77DDB215D8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3083" r="13083"/>
          <a:stretch/>
        </p:blipFill>
        <p:spPr>
          <a:xfrm>
            <a:off x="1596931" y="4388495"/>
            <a:ext cx="1694418" cy="1016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0" name="文本框 99">
            <a:extLst>
              <a:ext uri="{FF2B5EF4-FFF2-40B4-BE49-F238E27FC236}">
                <a16:creationId xmlns:a16="http://schemas.microsoft.com/office/drawing/2014/main" id="{AE52F9EB-F28D-9E66-0FB3-B6A58DEE8976}"/>
              </a:ext>
            </a:extLst>
          </p:cNvPr>
          <p:cNvSpPr txBox="1"/>
          <p:nvPr/>
        </p:nvSpPr>
        <p:spPr>
          <a:xfrm>
            <a:off x="3886615" y="4677042"/>
            <a:ext cx="1231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latin typeface="Helvetica" pitchFamily="2" charset="0"/>
              </a:rPr>
              <a:t>···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9C3CD35-F98D-9691-9D10-6371204EC96A}"/>
              </a:ext>
            </a:extLst>
          </p:cNvPr>
          <p:cNvSpPr txBox="1"/>
          <p:nvPr/>
        </p:nvSpPr>
        <p:spPr>
          <a:xfrm>
            <a:off x="801864" y="6177363"/>
            <a:ext cx="10678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Helvetica" pitchFamily="2" charset="0"/>
              </a:rPr>
              <a:t>Significant cross-technology interference (CTI) for IoT uplinks</a:t>
            </a:r>
            <a:endParaRPr lang="zh-CN" altLang="en-US" sz="28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12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94" grpId="0" animBg="1"/>
      <p:bldP spid="5" grpId="0"/>
      <p:bldP spid="40" grpId="0"/>
      <p:bldP spid="81" grpId="0"/>
      <p:bldP spid="10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377BE0E-2B11-91F0-5419-3FCA1AA3D7A5}"/>
              </a:ext>
            </a:extLst>
          </p:cNvPr>
          <p:cNvSpPr txBox="1"/>
          <p:nvPr/>
        </p:nvSpPr>
        <p:spPr>
          <a:xfrm>
            <a:off x="450244" y="233464"/>
            <a:ext cx="10552949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Limitation for Prior Works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419B7B6-E902-003F-9E0B-BCA864153DFC}"/>
              </a:ext>
            </a:extLst>
          </p:cNvPr>
          <p:cNvSpPr txBox="1"/>
          <p:nvPr/>
        </p:nvSpPr>
        <p:spPr>
          <a:xfrm>
            <a:off x="452798" y="1052046"/>
            <a:ext cx="1082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400" dirty="0">
                <a:latin typeface="Helvetica" pitchFamily="2" charset="0"/>
              </a:rPr>
              <a:t>Solve in Frequency and Time Domain</a:t>
            </a:r>
            <a:endParaRPr kumimoji="1" lang="zh-CN" altLang="en-US" sz="2400" dirty="0">
              <a:latin typeface="Helvetica" pitchFamily="2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4436E33-854C-C4FE-7D7B-28E6C92FCD7F}"/>
              </a:ext>
            </a:extLst>
          </p:cNvPr>
          <p:cNvSpPr txBox="1"/>
          <p:nvPr/>
        </p:nvSpPr>
        <p:spPr>
          <a:xfrm>
            <a:off x="450244" y="3848927"/>
            <a:ext cx="1082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400" dirty="0">
                <a:latin typeface="Helvetica" pitchFamily="2" charset="0"/>
              </a:rPr>
              <a:t>Solve with Spatial Domain Cross-technology MIMO</a:t>
            </a:r>
            <a:endParaRPr kumimoji="1" lang="zh-CN" altLang="en-US" sz="2400" dirty="0">
              <a:latin typeface="Helvetica" pitchFamily="2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DFF0BB27-1DFA-DB01-F27A-C3BB3DA8BA39}"/>
              </a:ext>
            </a:extLst>
          </p:cNvPr>
          <p:cNvSpPr txBox="1"/>
          <p:nvPr/>
        </p:nvSpPr>
        <p:spPr>
          <a:xfrm>
            <a:off x="8396419" y="2024968"/>
            <a:ext cx="3850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200" b="1" dirty="0">
                <a:latin typeface="Helvetica" pitchFamily="2" charset="0"/>
              </a:rPr>
              <a:t>Poor Performance</a:t>
            </a:r>
          </a:p>
          <a:p>
            <a:r>
              <a:rPr kumimoji="1" lang="en-US" altLang="zh-CN" sz="2200" dirty="0">
                <a:latin typeface="Helvetica" pitchFamily="2" charset="0"/>
              </a:rPr>
              <a:t>Rely on available channel resources left by CTI signals</a:t>
            </a:r>
            <a:endParaRPr kumimoji="1" lang="zh-CN" altLang="en-US" sz="2200" b="1" dirty="0">
              <a:latin typeface="Helvetica" pitchFamily="2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B9F6C03-8B7C-FC57-49D7-77CCA0124D80}"/>
              </a:ext>
            </a:extLst>
          </p:cNvPr>
          <p:cNvSpPr txBox="1"/>
          <p:nvPr/>
        </p:nvSpPr>
        <p:spPr>
          <a:xfrm>
            <a:off x="8396419" y="4835466"/>
            <a:ext cx="3850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200" b="1" dirty="0">
                <a:latin typeface="Helvetica" pitchFamily="2" charset="0"/>
              </a:rPr>
              <a:t>Poor Generality</a:t>
            </a:r>
          </a:p>
          <a:p>
            <a:r>
              <a:rPr kumimoji="1" lang="en-US" altLang="zh-CN" sz="2200" dirty="0">
                <a:latin typeface="Helvetica" pitchFamily="2" charset="0"/>
              </a:rPr>
              <a:t>Rely on decoding CTI and IoT preambles to perform beamforming</a:t>
            </a:r>
            <a:endParaRPr kumimoji="1" lang="zh-CN" altLang="en-US" sz="2200" dirty="0">
              <a:latin typeface="Helvetica" pitchFamily="2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02ED462-3363-04D6-2AE4-8CB71CBACA2D}"/>
              </a:ext>
            </a:extLst>
          </p:cNvPr>
          <p:cNvGrpSpPr/>
          <p:nvPr/>
        </p:nvGrpSpPr>
        <p:grpSpPr>
          <a:xfrm>
            <a:off x="439590" y="4380334"/>
            <a:ext cx="7796299" cy="2244202"/>
            <a:chOff x="439590" y="4380334"/>
            <a:chExt cx="7796299" cy="2244202"/>
          </a:xfrm>
        </p:grpSpPr>
        <p:sp>
          <p:nvSpPr>
            <p:cNvPr id="65" name="圆角矩形 64">
              <a:extLst>
                <a:ext uri="{FF2B5EF4-FFF2-40B4-BE49-F238E27FC236}">
                  <a16:creationId xmlns:a16="http://schemas.microsoft.com/office/drawing/2014/main" id="{65F97631-8C26-B876-D272-AD893F3D5AD5}"/>
                </a:ext>
              </a:extLst>
            </p:cNvPr>
            <p:cNvSpPr/>
            <p:nvPr/>
          </p:nvSpPr>
          <p:spPr>
            <a:xfrm>
              <a:off x="439590" y="4380334"/>
              <a:ext cx="7796299" cy="2244202"/>
            </a:xfrm>
            <a:prstGeom prst="roundRect">
              <a:avLst>
                <a:gd name="adj" fmla="val 805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0E65DE76-B371-5960-9650-46912CE0FEF9}"/>
                </a:ext>
              </a:extLst>
            </p:cNvPr>
            <p:cNvGrpSpPr/>
            <p:nvPr/>
          </p:nvGrpSpPr>
          <p:grpSpPr>
            <a:xfrm>
              <a:off x="3149800" y="4544438"/>
              <a:ext cx="960571" cy="1508764"/>
              <a:chOff x="2729873" y="6963842"/>
              <a:chExt cx="960571" cy="1508764"/>
            </a:xfrm>
          </p:grpSpPr>
          <p:sp>
            <p:nvSpPr>
              <p:cNvPr id="49" name="平行四边形 48">
                <a:extLst>
                  <a:ext uri="{FF2B5EF4-FFF2-40B4-BE49-F238E27FC236}">
                    <a16:creationId xmlns:a16="http://schemas.microsoft.com/office/drawing/2014/main" id="{1C9342A7-0610-BB09-D122-5CB49EA90DBB}"/>
                  </a:ext>
                </a:extLst>
              </p:cNvPr>
              <p:cNvSpPr/>
              <p:nvPr/>
            </p:nvSpPr>
            <p:spPr>
              <a:xfrm rot="19563124">
                <a:off x="2742579" y="8259175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0" name="平行四边形 49">
                <a:extLst>
                  <a:ext uri="{FF2B5EF4-FFF2-40B4-BE49-F238E27FC236}">
                    <a16:creationId xmlns:a16="http://schemas.microsoft.com/office/drawing/2014/main" id="{5690EBE5-241D-A9FA-D659-7144A2D73451}"/>
                  </a:ext>
                </a:extLst>
              </p:cNvPr>
              <p:cNvSpPr/>
              <p:nvPr/>
            </p:nvSpPr>
            <p:spPr>
              <a:xfrm rot="19563124">
                <a:off x="2943624" y="8126747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1" name="平行四边形 50">
                <a:extLst>
                  <a:ext uri="{FF2B5EF4-FFF2-40B4-BE49-F238E27FC236}">
                    <a16:creationId xmlns:a16="http://schemas.microsoft.com/office/drawing/2014/main" id="{EA7C11B7-7854-C079-0698-651117059564}"/>
                  </a:ext>
                </a:extLst>
              </p:cNvPr>
              <p:cNvSpPr/>
              <p:nvPr/>
            </p:nvSpPr>
            <p:spPr>
              <a:xfrm rot="19563124">
                <a:off x="3145508" y="7999948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2" name="平行四边形 51">
                <a:extLst>
                  <a:ext uri="{FF2B5EF4-FFF2-40B4-BE49-F238E27FC236}">
                    <a16:creationId xmlns:a16="http://schemas.microsoft.com/office/drawing/2014/main" id="{27C2D9ED-D15A-C96B-07A9-5FA04E1538ED}"/>
                  </a:ext>
                </a:extLst>
              </p:cNvPr>
              <p:cNvSpPr/>
              <p:nvPr/>
            </p:nvSpPr>
            <p:spPr>
              <a:xfrm rot="19563124">
                <a:off x="3347392" y="7867520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3" name="平行四边形 52">
                <a:extLst>
                  <a:ext uri="{FF2B5EF4-FFF2-40B4-BE49-F238E27FC236}">
                    <a16:creationId xmlns:a16="http://schemas.microsoft.com/office/drawing/2014/main" id="{CFCF10B4-BF4E-C9A3-4229-C3E56126FDE6}"/>
                  </a:ext>
                </a:extLst>
              </p:cNvPr>
              <p:cNvSpPr/>
              <p:nvPr/>
            </p:nvSpPr>
            <p:spPr>
              <a:xfrm rot="19563124">
                <a:off x="2738344" y="7957949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4" name="平行四边形 53">
                <a:extLst>
                  <a:ext uri="{FF2B5EF4-FFF2-40B4-BE49-F238E27FC236}">
                    <a16:creationId xmlns:a16="http://schemas.microsoft.com/office/drawing/2014/main" id="{790A913C-6E80-5B5C-77FA-9E0CC279E278}"/>
                  </a:ext>
                </a:extLst>
              </p:cNvPr>
              <p:cNvSpPr/>
              <p:nvPr/>
            </p:nvSpPr>
            <p:spPr>
              <a:xfrm rot="19563124">
                <a:off x="2939389" y="7825521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5" name="平行四边形 54">
                <a:extLst>
                  <a:ext uri="{FF2B5EF4-FFF2-40B4-BE49-F238E27FC236}">
                    <a16:creationId xmlns:a16="http://schemas.microsoft.com/office/drawing/2014/main" id="{0D8D591C-C99A-B2C5-1824-86161C86DC97}"/>
                  </a:ext>
                </a:extLst>
              </p:cNvPr>
              <p:cNvSpPr/>
              <p:nvPr/>
            </p:nvSpPr>
            <p:spPr>
              <a:xfrm rot="19563124">
                <a:off x="3141273" y="7698722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6" name="平行四边形 55">
                <a:extLst>
                  <a:ext uri="{FF2B5EF4-FFF2-40B4-BE49-F238E27FC236}">
                    <a16:creationId xmlns:a16="http://schemas.microsoft.com/office/drawing/2014/main" id="{68133526-E7F5-88C3-1608-B0F8EBD7C68D}"/>
                  </a:ext>
                </a:extLst>
              </p:cNvPr>
              <p:cNvSpPr/>
              <p:nvPr/>
            </p:nvSpPr>
            <p:spPr>
              <a:xfrm rot="19563124">
                <a:off x="3343157" y="7566294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7" name="平行四边形 56">
                <a:extLst>
                  <a:ext uri="{FF2B5EF4-FFF2-40B4-BE49-F238E27FC236}">
                    <a16:creationId xmlns:a16="http://schemas.microsoft.com/office/drawing/2014/main" id="{A79BBAD6-DAA2-4587-B2EC-A54660784549}"/>
                  </a:ext>
                </a:extLst>
              </p:cNvPr>
              <p:cNvSpPr/>
              <p:nvPr/>
            </p:nvSpPr>
            <p:spPr>
              <a:xfrm rot="19563124">
                <a:off x="2734108" y="7656723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8" name="平行四边形 57">
                <a:extLst>
                  <a:ext uri="{FF2B5EF4-FFF2-40B4-BE49-F238E27FC236}">
                    <a16:creationId xmlns:a16="http://schemas.microsoft.com/office/drawing/2014/main" id="{865C98D3-B95A-3212-D3BB-10D958570BC1}"/>
                  </a:ext>
                </a:extLst>
              </p:cNvPr>
              <p:cNvSpPr/>
              <p:nvPr/>
            </p:nvSpPr>
            <p:spPr>
              <a:xfrm rot="19563124">
                <a:off x="2935153" y="7524295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59" name="平行四边形 58">
                <a:extLst>
                  <a:ext uri="{FF2B5EF4-FFF2-40B4-BE49-F238E27FC236}">
                    <a16:creationId xmlns:a16="http://schemas.microsoft.com/office/drawing/2014/main" id="{B09F0FD3-6447-04DB-065A-33BD45FFDFE9}"/>
                  </a:ext>
                </a:extLst>
              </p:cNvPr>
              <p:cNvSpPr/>
              <p:nvPr/>
            </p:nvSpPr>
            <p:spPr>
              <a:xfrm rot="19563124">
                <a:off x="3137037" y="7397496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0" name="平行四边形 59">
                <a:extLst>
                  <a:ext uri="{FF2B5EF4-FFF2-40B4-BE49-F238E27FC236}">
                    <a16:creationId xmlns:a16="http://schemas.microsoft.com/office/drawing/2014/main" id="{58168341-C7D3-716F-271C-6F3690FE7BB8}"/>
                  </a:ext>
                </a:extLst>
              </p:cNvPr>
              <p:cNvSpPr/>
              <p:nvPr/>
            </p:nvSpPr>
            <p:spPr>
              <a:xfrm rot="19563124">
                <a:off x="3338921" y="7265068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1" name="平行四边形 60">
                <a:extLst>
                  <a:ext uri="{FF2B5EF4-FFF2-40B4-BE49-F238E27FC236}">
                    <a16:creationId xmlns:a16="http://schemas.microsoft.com/office/drawing/2014/main" id="{9FF157B7-CD71-F6EF-8229-9267E322B7EE}"/>
                  </a:ext>
                </a:extLst>
              </p:cNvPr>
              <p:cNvSpPr/>
              <p:nvPr/>
            </p:nvSpPr>
            <p:spPr>
              <a:xfrm rot="19563124">
                <a:off x="2729873" y="7355497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2" name="平行四边形 61">
                <a:extLst>
                  <a:ext uri="{FF2B5EF4-FFF2-40B4-BE49-F238E27FC236}">
                    <a16:creationId xmlns:a16="http://schemas.microsoft.com/office/drawing/2014/main" id="{F92ECC16-4262-119F-FCD2-5F0C152DB838}"/>
                  </a:ext>
                </a:extLst>
              </p:cNvPr>
              <p:cNvSpPr/>
              <p:nvPr/>
            </p:nvSpPr>
            <p:spPr>
              <a:xfrm rot="19563124">
                <a:off x="2930918" y="7223069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3" name="平行四边形 62">
                <a:extLst>
                  <a:ext uri="{FF2B5EF4-FFF2-40B4-BE49-F238E27FC236}">
                    <a16:creationId xmlns:a16="http://schemas.microsoft.com/office/drawing/2014/main" id="{A7A2CF9B-C789-6CE2-7899-6AEF129E4618}"/>
                  </a:ext>
                </a:extLst>
              </p:cNvPr>
              <p:cNvSpPr/>
              <p:nvPr/>
            </p:nvSpPr>
            <p:spPr>
              <a:xfrm rot="19563124">
                <a:off x="3132802" y="7096270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4" name="平行四边形 63">
                <a:extLst>
                  <a:ext uri="{FF2B5EF4-FFF2-40B4-BE49-F238E27FC236}">
                    <a16:creationId xmlns:a16="http://schemas.microsoft.com/office/drawing/2014/main" id="{66DDA544-518E-BE43-2F43-C1C62938F2B8}"/>
                  </a:ext>
                </a:extLst>
              </p:cNvPr>
              <p:cNvSpPr/>
              <p:nvPr/>
            </p:nvSpPr>
            <p:spPr>
              <a:xfrm rot="19563124">
                <a:off x="3334686" y="6963842"/>
                <a:ext cx="343052" cy="213431"/>
              </a:xfrm>
              <a:prstGeom prst="parallelogram">
                <a:avLst>
                  <a:gd name="adj" fmla="val 66459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68" name="圆角矩形 67">
              <a:extLst>
                <a:ext uri="{FF2B5EF4-FFF2-40B4-BE49-F238E27FC236}">
                  <a16:creationId xmlns:a16="http://schemas.microsoft.com/office/drawing/2014/main" id="{90351005-90BA-BC3E-C9EA-172DD8FB864B}"/>
                </a:ext>
              </a:extLst>
            </p:cNvPr>
            <p:cNvSpPr/>
            <p:nvPr/>
          </p:nvSpPr>
          <p:spPr>
            <a:xfrm>
              <a:off x="1190766" y="5151575"/>
              <a:ext cx="1633339" cy="610599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  <a:latin typeface="Helvetica" pitchFamily="2" charset="0"/>
                </a:rPr>
                <a:t>Zigbee-only</a:t>
              </a:r>
            </a:p>
            <a:p>
              <a:pPr algn="ctr"/>
              <a:r>
                <a:rPr kumimoji="1" lang="en-US" altLang="zh-CN" dirty="0">
                  <a:solidFill>
                    <a:schemeClr val="tx1"/>
                  </a:solidFill>
                  <a:latin typeface="Helvetica" pitchFamily="2" charset="0"/>
                </a:rPr>
                <a:t>Gateway</a:t>
              </a:r>
              <a:endParaRPr kumimoji="1" lang="zh-CN" altLang="en-US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66AAFE16-C278-4D65-DA35-9A1C9A536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7861" y="6012422"/>
              <a:ext cx="443539" cy="443539"/>
            </a:xfrm>
            <a:prstGeom prst="rect">
              <a:avLst/>
            </a:prstGeom>
          </p:spPr>
        </p:pic>
        <p:cxnSp>
          <p:nvCxnSpPr>
            <p:cNvPr id="71" name="直线连接符 70">
              <a:extLst>
                <a:ext uri="{FF2B5EF4-FFF2-40B4-BE49-F238E27FC236}">
                  <a16:creationId xmlns:a16="http://schemas.microsoft.com/office/drawing/2014/main" id="{7CE33E78-90F8-6F38-49EE-F733CD4FD497}"/>
                </a:ext>
              </a:extLst>
            </p:cNvPr>
            <p:cNvCxnSpPr/>
            <p:nvPr/>
          </p:nvCxnSpPr>
          <p:spPr>
            <a:xfrm>
              <a:off x="2820617" y="5468515"/>
              <a:ext cx="45814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E2D446F7-0D4A-AA83-3E43-C88AA3405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284" y="4684488"/>
              <a:ext cx="1995930" cy="1171673"/>
            </a:xfrm>
            <a:prstGeom prst="rect">
              <a:avLst/>
            </a:prstGeom>
          </p:spPr>
        </p:pic>
        <p:pic>
          <p:nvPicPr>
            <p:cNvPr id="73" name="图片 72">
              <a:extLst>
                <a:ext uri="{FF2B5EF4-FFF2-40B4-BE49-F238E27FC236}">
                  <a16:creationId xmlns:a16="http://schemas.microsoft.com/office/drawing/2014/main" id="{1DDD3E59-DE64-6271-DD98-9524712E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1803" y="5880598"/>
              <a:ext cx="929829" cy="697728"/>
            </a:xfrm>
            <a:prstGeom prst="rect">
              <a:avLst/>
            </a:prstGeom>
          </p:spPr>
        </p:pic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32F94188-8E90-F95B-1898-992A5241F76E}"/>
                </a:ext>
              </a:extLst>
            </p:cNvPr>
            <p:cNvSpPr txBox="1"/>
            <p:nvPr/>
          </p:nvSpPr>
          <p:spPr>
            <a:xfrm>
              <a:off x="6541089" y="5159722"/>
              <a:ext cx="14356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dirty="0" err="1">
                  <a:solidFill>
                    <a:schemeClr val="tx1"/>
                  </a:solidFill>
                  <a:latin typeface="Helvetica" pitchFamily="2" charset="0"/>
                </a:rPr>
                <a:t>WiFi</a:t>
              </a:r>
              <a:r>
                <a:rPr kumimoji="1" lang="en-US" altLang="zh-CN" dirty="0">
                  <a:solidFill>
                    <a:schemeClr val="tx1"/>
                  </a:solidFill>
                  <a:latin typeface="Helvetica" pitchFamily="2" charset="0"/>
                </a:rPr>
                <a:t>-only</a:t>
              </a:r>
            </a:p>
            <a:p>
              <a:pPr algn="ctr"/>
              <a:r>
                <a:rPr kumimoji="1" lang="en-US" altLang="zh-CN" dirty="0">
                  <a:solidFill>
                    <a:schemeClr val="tx1"/>
                  </a:solidFill>
                  <a:latin typeface="Helvetica" pitchFamily="2" charset="0"/>
                </a:rPr>
                <a:t>Interference</a:t>
              </a:r>
              <a:endParaRPr kumimoji="1" lang="zh-CN" altLang="en-US" dirty="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DB9C6A40-B410-5289-E38F-5AFC6BC7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500000">
              <a:off x="4243697" y="4887750"/>
              <a:ext cx="1009175" cy="881539"/>
            </a:xfrm>
            <a:prstGeom prst="rect">
              <a:avLst/>
            </a:prstGeom>
          </p:spPr>
        </p:pic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B2AF185C-E7E0-999B-C2F0-D14AF1984689}"/>
                </a:ext>
              </a:extLst>
            </p:cNvPr>
            <p:cNvSpPr txBox="1"/>
            <p:nvPr/>
          </p:nvSpPr>
          <p:spPr>
            <a:xfrm>
              <a:off x="2766988" y="6176871"/>
              <a:ext cx="17096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chemeClr val="tx1"/>
                  </a:solidFill>
                </a:rPr>
                <a:t>Antenna Array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FD07612-331B-02C5-B817-83FFD7F23F0A}"/>
              </a:ext>
            </a:extLst>
          </p:cNvPr>
          <p:cNvGrpSpPr/>
          <p:nvPr/>
        </p:nvGrpSpPr>
        <p:grpSpPr>
          <a:xfrm>
            <a:off x="-251599" y="1625615"/>
            <a:ext cx="8487488" cy="2051591"/>
            <a:chOff x="-251599" y="1625615"/>
            <a:chExt cx="8487488" cy="2051591"/>
          </a:xfrm>
        </p:grpSpPr>
        <p:sp>
          <p:nvSpPr>
            <p:cNvPr id="43" name="圆角矩形 42">
              <a:extLst>
                <a:ext uri="{FF2B5EF4-FFF2-40B4-BE49-F238E27FC236}">
                  <a16:creationId xmlns:a16="http://schemas.microsoft.com/office/drawing/2014/main" id="{D1882386-2F25-32B8-FC30-8C2095D5DE00}"/>
                </a:ext>
              </a:extLst>
            </p:cNvPr>
            <p:cNvSpPr/>
            <p:nvPr/>
          </p:nvSpPr>
          <p:spPr>
            <a:xfrm>
              <a:off x="450244" y="1625615"/>
              <a:ext cx="7785645" cy="2051591"/>
            </a:xfrm>
            <a:prstGeom prst="roundRect">
              <a:avLst>
                <a:gd name="adj" fmla="val 805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B31C2F0-E0E7-3CB6-C2FA-8F6A53570884}"/>
                </a:ext>
              </a:extLst>
            </p:cNvPr>
            <p:cNvGrpSpPr/>
            <p:nvPr/>
          </p:nvGrpSpPr>
          <p:grpSpPr>
            <a:xfrm>
              <a:off x="834273" y="1782703"/>
              <a:ext cx="2948182" cy="1367478"/>
              <a:chOff x="1446305" y="4700725"/>
              <a:chExt cx="3808511" cy="1736810"/>
            </a:xfrm>
          </p:grpSpPr>
          <p:sp>
            <p:nvSpPr>
              <p:cNvPr id="9" name="梯形 8">
                <a:extLst>
                  <a:ext uri="{FF2B5EF4-FFF2-40B4-BE49-F238E27FC236}">
                    <a16:creationId xmlns:a16="http://schemas.microsoft.com/office/drawing/2014/main" id="{FE566D05-744F-815C-88AD-EE93CA1C2D5A}"/>
                  </a:ext>
                </a:extLst>
              </p:cNvPr>
              <p:cNvSpPr/>
              <p:nvPr/>
            </p:nvSpPr>
            <p:spPr>
              <a:xfrm>
                <a:off x="2428975" y="5904885"/>
                <a:ext cx="1265257" cy="252291"/>
              </a:xfrm>
              <a:prstGeom prst="trapezoid">
                <a:avLst/>
              </a:prstGeom>
              <a:solidFill>
                <a:srgbClr val="3261B2">
                  <a:alpha val="80000"/>
                </a:srgbClr>
              </a:solidFill>
              <a:ln w="38100">
                <a:solidFill>
                  <a:srgbClr val="3261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10" name="梯形 9">
                <a:extLst>
                  <a:ext uri="{FF2B5EF4-FFF2-40B4-BE49-F238E27FC236}">
                    <a16:creationId xmlns:a16="http://schemas.microsoft.com/office/drawing/2014/main" id="{289920BF-0660-45E4-AA6B-427F09A49DC8}"/>
                  </a:ext>
                </a:extLst>
              </p:cNvPr>
              <p:cNvSpPr/>
              <p:nvPr/>
            </p:nvSpPr>
            <p:spPr>
              <a:xfrm>
                <a:off x="4081009" y="5909004"/>
                <a:ext cx="410116" cy="252291"/>
              </a:xfrm>
              <a:prstGeom prst="trapezoid">
                <a:avLst/>
              </a:prstGeom>
              <a:solidFill>
                <a:srgbClr val="3261B2">
                  <a:alpha val="80000"/>
                </a:srgbClr>
              </a:solidFill>
              <a:ln w="38100">
                <a:solidFill>
                  <a:srgbClr val="3261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 dirty="0"/>
              </a:p>
            </p:txBody>
          </p:sp>
          <p:sp>
            <p:nvSpPr>
              <p:cNvPr id="11" name="梯形 10">
                <a:extLst>
                  <a:ext uri="{FF2B5EF4-FFF2-40B4-BE49-F238E27FC236}">
                    <a16:creationId xmlns:a16="http://schemas.microsoft.com/office/drawing/2014/main" id="{AF7DF869-DF99-48C7-1572-224E5E6B6E7D}"/>
                  </a:ext>
                </a:extLst>
              </p:cNvPr>
              <p:cNvSpPr/>
              <p:nvPr/>
            </p:nvSpPr>
            <p:spPr>
              <a:xfrm>
                <a:off x="1823102" y="5909798"/>
                <a:ext cx="236266" cy="251497"/>
              </a:xfrm>
              <a:prstGeom prst="trapezoid">
                <a:avLst/>
              </a:prstGeom>
              <a:solidFill>
                <a:srgbClr val="3261B2">
                  <a:alpha val="80000"/>
                </a:srgbClr>
              </a:solidFill>
              <a:ln w="38100">
                <a:solidFill>
                  <a:srgbClr val="3261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 dirty="0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8DCC567-1331-58F7-E354-F1D514542E42}"/>
                  </a:ext>
                </a:extLst>
              </p:cNvPr>
              <p:cNvSpPr/>
              <p:nvPr/>
            </p:nvSpPr>
            <p:spPr>
              <a:xfrm>
                <a:off x="1789459" y="5712045"/>
                <a:ext cx="103435" cy="4876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9D9C83F-9080-F0D6-D0D0-7C7FA5BEDB18}"/>
                  </a:ext>
                </a:extLst>
              </p:cNvPr>
              <p:cNvSpPr/>
              <p:nvPr/>
            </p:nvSpPr>
            <p:spPr>
              <a:xfrm>
                <a:off x="4361828" y="5712926"/>
                <a:ext cx="242304" cy="4876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cxnSp>
            <p:nvCxnSpPr>
              <p:cNvPr id="14" name="直线箭头连接符 13">
                <a:extLst>
                  <a:ext uri="{FF2B5EF4-FFF2-40B4-BE49-F238E27FC236}">
                    <a16:creationId xmlns:a16="http://schemas.microsoft.com/office/drawing/2014/main" id="{06D5766E-3FF8-36AC-EF09-8EDC16668812}"/>
                  </a:ext>
                </a:extLst>
              </p:cNvPr>
              <p:cNvCxnSpPr>
                <a:cxnSpLocks/>
                <a:endCxn id="13" idx="2"/>
              </p:cNvCxnSpPr>
              <p:nvPr/>
            </p:nvCxnSpPr>
            <p:spPr>
              <a:xfrm flipV="1">
                <a:off x="1825372" y="6200586"/>
                <a:ext cx="2657608" cy="21802"/>
              </a:xfrm>
              <a:prstGeom prst="straightConnector1">
                <a:avLst/>
              </a:prstGeom>
              <a:ln w="63500" cap="flat">
                <a:solidFill>
                  <a:schemeClr val="tx1"/>
                </a:solidFill>
                <a:miter lim="800000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7B2F00C-A2CF-89FE-2904-EF471B59667D}"/>
                  </a:ext>
                </a:extLst>
              </p:cNvPr>
              <p:cNvSpPr txBox="1"/>
              <p:nvPr/>
            </p:nvSpPr>
            <p:spPr>
              <a:xfrm>
                <a:off x="4535708" y="6068203"/>
                <a:ext cx="719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kumimoji="1"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直线箭头连接符 15">
                <a:extLst>
                  <a:ext uri="{FF2B5EF4-FFF2-40B4-BE49-F238E27FC236}">
                    <a16:creationId xmlns:a16="http://schemas.microsoft.com/office/drawing/2014/main" id="{7E9CA3EB-5A7D-1C71-0A48-9BEC9F583D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9260" y="5043853"/>
                <a:ext cx="0" cy="1204189"/>
              </a:xfrm>
              <a:prstGeom prst="straightConnector1">
                <a:avLst/>
              </a:prstGeom>
              <a:ln w="63500" cap="flat">
                <a:solidFill>
                  <a:schemeClr val="tx1"/>
                </a:solidFill>
                <a:miter lim="800000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C30A67F-02A9-CE1C-9FBF-82000B581AA1}"/>
                  </a:ext>
                </a:extLst>
              </p:cNvPr>
              <p:cNvSpPr txBox="1"/>
              <p:nvPr/>
            </p:nvSpPr>
            <p:spPr>
              <a:xfrm>
                <a:off x="1446305" y="4700725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Power</a:t>
                </a:r>
                <a:endParaRPr kumimoji="1"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梯形 17">
                <a:extLst>
                  <a:ext uri="{FF2B5EF4-FFF2-40B4-BE49-F238E27FC236}">
                    <a16:creationId xmlns:a16="http://schemas.microsoft.com/office/drawing/2014/main" id="{D2D4B1AE-0869-5096-8E3E-25E7E9EE3678}"/>
                  </a:ext>
                </a:extLst>
              </p:cNvPr>
              <p:cNvSpPr/>
              <p:nvPr/>
            </p:nvSpPr>
            <p:spPr>
              <a:xfrm>
                <a:off x="2109200" y="5194176"/>
                <a:ext cx="242289" cy="963000"/>
              </a:xfrm>
              <a:prstGeom prst="trapezoid">
                <a:avLst/>
              </a:prstGeom>
              <a:solidFill>
                <a:srgbClr val="D30200">
                  <a:alpha val="80000"/>
                </a:srgbClr>
              </a:solidFill>
              <a:ln w="38100">
                <a:solidFill>
                  <a:srgbClr val="D30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 dirty="0"/>
              </a:p>
            </p:txBody>
          </p:sp>
          <p:sp>
            <p:nvSpPr>
              <p:cNvPr id="19" name="梯形 18">
                <a:extLst>
                  <a:ext uri="{FF2B5EF4-FFF2-40B4-BE49-F238E27FC236}">
                    <a16:creationId xmlns:a16="http://schemas.microsoft.com/office/drawing/2014/main" id="{7B6DC8FC-ECF4-6D41-0C0F-87D4AEAC1783}"/>
                  </a:ext>
                </a:extLst>
              </p:cNvPr>
              <p:cNvSpPr/>
              <p:nvPr/>
            </p:nvSpPr>
            <p:spPr>
              <a:xfrm>
                <a:off x="3783050" y="5194176"/>
                <a:ext cx="242289" cy="963000"/>
              </a:xfrm>
              <a:prstGeom prst="trapezoid">
                <a:avLst/>
              </a:prstGeom>
              <a:solidFill>
                <a:srgbClr val="D30200">
                  <a:alpha val="80000"/>
                </a:srgbClr>
              </a:solidFill>
              <a:ln w="38100">
                <a:solidFill>
                  <a:srgbClr val="D30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 dirty="0"/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3FACDC5-5B91-F7FE-B651-F4C3126831DF}"/>
                </a:ext>
              </a:extLst>
            </p:cNvPr>
            <p:cNvGrpSpPr/>
            <p:nvPr/>
          </p:nvGrpSpPr>
          <p:grpSpPr>
            <a:xfrm>
              <a:off x="4028888" y="1779244"/>
              <a:ext cx="3778760" cy="1311153"/>
              <a:chOff x="5784370" y="4848102"/>
              <a:chExt cx="4201517" cy="1706031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57B8DA6-12B8-08B4-6031-9033A625E6BB}"/>
                  </a:ext>
                </a:extLst>
              </p:cNvPr>
              <p:cNvSpPr txBox="1"/>
              <p:nvPr/>
            </p:nvSpPr>
            <p:spPr>
              <a:xfrm>
                <a:off x="8765679" y="6215579"/>
                <a:ext cx="12202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Frequency</a:t>
                </a:r>
                <a:endParaRPr kumimoji="1"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" name="直线箭头连接符 21">
                <a:extLst>
                  <a:ext uri="{FF2B5EF4-FFF2-40B4-BE49-F238E27FC236}">
                    <a16:creationId xmlns:a16="http://schemas.microsoft.com/office/drawing/2014/main" id="{7E3FA962-8E90-2FF3-116F-A96E9231D7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7325" y="5191230"/>
                <a:ext cx="0" cy="1204189"/>
              </a:xfrm>
              <a:prstGeom prst="straightConnector1">
                <a:avLst/>
              </a:prstGeom>
              <a:ln w="63500" cap="flat">
                <a:solidFill>
                  <a:schemeClr val="tx1"/>
                </a:solidFill>
                <a:miter lim="800000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11CE717-E7BE-9B40-1800-672D3314A4FF}"/>
                  </a:ext>
                </a:extLst>
              </p:cNvPr>
              <p:cNvSpPr txBox="1"/>
              <p:nvPr/>
            </p:nvSpPr>
            <p:spPr>
              <a:xfrm>
                <a:off x="5784370" y="484810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Power</a:t>
                </a:r>
                <a:endParaRPr kumimoji="1"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直线箭头连接符 23">
                <a:extLst>
                  <a:ext uri="{FF2B5EF4-FFF2-40B4-BE49-F238E27FC236}">
                    <a16:creationId xmlns:a16="http://schemas.microsoft.com/office/drawing/2014/main" id="{01A16763-5080-5B8B-1B4D-2D763ACC19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0983" y="6370325"/>
                <a:ext cx="2586458" cy="0"/>
              </a:xfrm>
              <a:prstGeom prst="straightConnector1">
                <a:avLst/>
              </a:prstGeom>
              <a:ln w="63500" cap="flat">
                <a:solidFill>
                  <a:schemeClr val="tx1"/>
                </a:solidFill>
                <a:miter lim="800000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梯形 26">
                <a:extLst>
                  <a:ext uri="{FF2B5EF4-FFF2-40B4-BE49-F238E27FC236}">
                    <a16:creationId xmlns:a16="http://schemas.microsoft.com/office/drawing/2014/main" id="{4300C8D8-3493-2104-3223-A45340869536}"/>
                  </a:ext>
                </a:extLst>
              </p:cNvPr>
              <p:cNvSpPr/>
              <p:nvPr/>
            </p:nvSpPr>
            <p:spPr>
              <a:xfrm>
                <a:off x="6262472" y="5343610"/>
                <a:ext cx="207792" cy="963000"/>
              </a:xfrm>
              <a:prstGeom prst="trapezoid">
                <a:avLst/>
              </a:prstGeom>
              <a:solidFill>
                <a:srgbClr val="D30200">
                  <a:alpha val="80000"/>
                </a:srgbClr>
              </a:solidFill>
              <a:ln w="38100">
                <a:solidFill>
                  <a:srgbClr val="D30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 dirty="0"/>
              </a:p>
            </p:txBody>
          </p:sp>
          <p:sp>
            <p:nvSpPr>
              <p:cNvPr id="28" name="梯形 27">
                <a:extLst>
                  <a:ext uri="{FF2B5EF4-FFF2-40B4-BE49-F238E27FC236}">
                    <a16:creationId xmlns:a16="http://schemas.microsoft.com/office/drawing/2014/main" id="{5BCC78FF-FC83-605B-9C76-1DA14F347511}"/>
                  </a:ext>
                </a:extLst>
              </p:cNvPr>
              <p:cNvSpPr/>
              <p:nvPr/>
            </p:nvSpPr>
            <p:spPr>
              <a:xfrm>
                <a:off x="6887875" y="5343610"/>
                <a:ext cx="207792" cy="963000"/>
              </a:xfrm>
              <a:prstGeom prst="trapezoid">
                <a:avLst/>
              </a:prstGeom>
              <a:solidFill>
                <a:srgbClr val="D30200">
                  <a:alpha val="80000"/>
                </a:srgbClr>
              </a:solidFill>
              <a:ln w="38100">
                <a:solidFill>
                  <a:srgbClr val="D30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 dirty="0"/>
              </a:p>
            </p:txBody>
          </p:sp>
          <p:sp>
            <p:nvSpPr>
              <p:cNvPr id="31" name="梯形 30">
                <a:extLst>
                  <a:ext uri="{FF2B5EF4-FFF2-40B4-BE49-F238E27FC236}">
                    <a16:creationId xmlns:a16="http://schemas.microsoft.com/office/drawing/2014/main" id="{832987B6-8E5F-2F8E-F3A7-70AF533E168E}"/>
                  </a:ext>
                </a:extLst>
              </p:cNvPr>
              <p:cNvSpPr/>
              <p:nvPr/>
            </p:nvSpPr>
            <p:spPr>
              <a:xfrm>
                <a:off x="7579133" y="5343610"/>
                <a:ext cx="207792" cy="963000"/>
              </a:xfrm>
              <a:prstGeom prst="trapezoid">
                <a:avLst/>
              </a:prstGeom>
              <a:solidFill>
                <a:srgbClr val="D30200">
                  <a:alpha val="80000"/>
                </a:srgbClr>
              </a:solidFill>
              <a:ln w="38100">
                <a:solidFill>
                  <a:srgbClr val="D30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 dirty="0"/>
              </a:p>
            </p:txBody>
          </p:sp>
          <p:sp>
            <p:nvSpPr>
              <p:cNvPr id="32" name="梯形 31">
                <a:extLst>
                  <a:ext uri="{FF2B5EF4-FFF2-40B4-BE49-F238E27FC236}">
                    <a16:creationId xmlns:a16="http://schemas.microsoft.com/office/drawing/2014/main" id="{270D0E69-E8E1-65C4-89DE-3C3985EC9CE2}"/>
                  </a:ext>
                </a:extLst>
              </p:cNvPr>
              <p:cNvSpPr/>
              <p:nvPr/>
            </p:nvSpPr>
            <p:spPr>
              <a:xfrm>
                <a:off x="8204825" y="5343610"/>
                <a:ext cx="212489" cy="963000"/>
              </a:xfrm>
              <a:prstGeom prst="trapezoid">
                <a:avLst/>
              </a:prstGeom>
              <a:solidFill>
                <a:srgbClr val="D30200">
                  <a:alpha val="80000"/>
                </a:srgbClr>
              </a:solidFill>
              <a:ln w="38100">
                <a:solidFill>
                  <a:srgbClr val="D30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 dirty="0"/>
              </a:p>
            </p:txBody>
          </p:sp>
          <p:sp>
            <p:nvSpPr>
              <p:cNvPr id="33" name="梯形 32">
                <a:extLst>
                  <a:ext uri="{FF2B5EF4-FFF2-40B4-BE49-F238E27FC236}">
                    <a16:creationId xmlns:a16="http://schemas.microsoft.com/office/drawing/2014/main" id="{7621CF50-760E-6262-68FF-2D57CBA83BFC}"/>
                  </a:ext>
                </a:extLst>
              </p:cNvPr>
              <p:cNvSpPr/>
              <p:nvPr/>
            </p:nvSpPr>
            <p:spPr>
              <a:xfrm>
                <a:off x="6567881" y="6054944"/>
                <a:ext cx="236266" cy="251497"/>
              </a:xfrm>
              <a:prstGeom prst="trapezoid">
                <a:avLst/>
              </a:prstGeom>
              <a:solidFill>
                <a:srgbClr val="3261B2">
                  <a:alpha val="80000"/>
                </a:srgbClr>
              </a:solidFill>
              <a:ln w="38100">
                <a:solidFill>
                  <a:srgbClr val="3261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 dirty="0"/>
              </a:p>
            </p:txBody>
          </p:sp>
          <p:sp>
            <p:nvSpPr>
              <p:cNvPr id="35" name="梯形 34">
                <a:extLst>
                  <a:ext uri="{FF2B5EF4-FFF2-40B4-BE49-F238E27FC236}">
                    <a16:creationId xmlns:a16="http://schemas.microsoft.com/office/drawing/2014/main" id="{9B2FE96E-D7CA-1256-9FF5-6CBF86AA3C15}"/>
                  </a:ext>
                </a:extLst>
              </p:cNvPr>
              <p:cNvSpPr/>
              <p:nvPr/>
            </p:nvSpPr>
            <p:spPr>
              <a:xfrm>
                <a:off x="7223377" y="6055977"/>
                <a:ext cx="236266" cy="251497"/>
              </a:xfrm>
              <a:prstGeom prst="trapezoid">
                <a:avLst/>
              </a:prstGeom>
              <a:solidFill>
                <a:srgbClr val="3261B2">
                  <a:alpha val="80000"/>
                </a:srgbClr>
              </a:solidFill>
              <a:ln w="38100">
                <a:solidFill>
                  <a:srgbClr val="3261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 dirty="0"/>
              </a:p>
            </p:txBody>
          </p:sp>
          <p:sp>
            <p:nvSpPr>
              <p:cNvPr id="37" name="梯形 36">
                <a:extLst>
                  <a:ext uri="{FF2B5EF4-FFF2-40B4-BE49-F238E27FC236}">
                    <a16:creationId xmlns:a16="http://schemas.microsoft.com/office/drawing/2014/main" id="{2CE023A6-726B-43ED-A4F7-8A1AE0D7973B}"/>
                  </a:ext>
                </a:extLst>
              </p:cNvPr>
              <p:cNvSpPr/>
              <p:nvPr/>
            </p:nvSpPr>
            <p:spPr>
              <a:xfrm>
                <a:off x="7877742" y="6054944"/>
                <a:ext cx="236266" cy="251497"/>
              </a:xfrm>
              <a:prstGeom prst="trapezoid">
                <a:avLst/>
              </a:prstGeom>
              <a:solidFill>
                <a:srgbClr val="3261B2">
                  <a:alpha val="80000"/>
                </a:srgbClr>
              </a:solidFill>
              <a:ln w="38100">
                <a:solidFill>
                  <a:srgbClr val="3261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 dirty="0"/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4635F5E-C2F8-79CA-9928-ECB1944A66B9}"/>
                </a:ext>
              </a:extLst>
            </p:cNvPr>
            <p:cNvSpPr txBox="1"/>
            <p:nvPr/>
          </p:nvSpPr>
          <p:spPr>
            <a:xfrm>
              <a:off x="-251599" y="3140509"/>
              <a:ext cx="48166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200" dirty="0">
                  <a:latin typeface="Helvetica" pitchFamily="2" charset="0"/>
                </a:rPr>
                <a:t>WISE: Time Domain</a:t>
              </a:r>
              <a:endParaRPr kumimoji="1" lang="zh-CN" altLang="en-US" sz="2200" dirty="0">
                <a:latin typeface="Helvetica" pitchFamily="2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8398DF7-3B9B-9D5B-FFF3-60467310D251}"/>
                </a:ext>
              </a:extLst>
            </p:cNvPr>
            <p:cNvSpPr txBox="1"/>
            <p:nvPr/>
          </p:nvSpPr>
          <p:spPr>
            <a:xfrm>
              <a:off x="3356769" y="3165887"/>
              <a:ext cx="48166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200" dirty="0">
                  <a:latin typeface="Helvetica" pitchFamily="2" charset="0"/>
                </a:rPr>
                <a:t>G-Bee: Frequency Domain</a:t>
              </a:r>
              <a:endParaRPr kumimoji="1" lang="zh-CN" altLang="en-US" sz="2200" dirty="0">
                <a:latin typeface="Helvetica" pitchFamily="2" charset="0"/>
              </a:endParaRPr>
            </a:p>
          </p:txBody>
        </p:sp>
        <p:sp>
          <p:nvSpPr>
            <p:cNvPr id="80" name="梯形 79">
              <a:extLst>
                <a:ext uri="{FF2B5EF4-FFF2-40B4-BE49-F238E27FC236}">
                  <a16:creationId xmlns:a16="http://schemas.microsoft.com/office/drawing/2014/main" id="{C9EB4680-68EA-30B2-B198-F2AF210D76C0}"/>
                </a:ext>
              </a:extLst>
            </p:cNvPr>
            <p:cNvSpPr/>
            <p:nvPr/>
          </p:nvSpPr>
          <p:spPr>
            <a:xfrm>
              <a:off x="6758277" y="1779244"/>
              <a:ext cx="317472" cy="198641"/>
            </a:xfrm>
            <a:prstGeom prst="trapezoid">
              <a:avLst/>
            </a:prstGeom>
            <a:solidFill>
              <a:srgbClr val="3261B2">
                <a:alpha val="80000"/>
              </a:srgbClr>
            </a:solidFill>
            <a:ln w="38100">
              <a:solidFill>
                <a:srgbClr val="3261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/>
            </a:p>
          </p:txBody>
        </p:sp>
        <p:sp>
          <p:nvSpPr>
            <p:cNvPr id="81" name="梯形 80">
              <a:extLst>
                <a:ext uri="{FF2B5EF4-FFF2-40B4-BE49-F238E27FC236}">
                  <a16:creationId xmlns:a16="http://schemas.microsoft.com/office/drawing/2014/main" id="{351C759D-EDC8-FA1E-2AB9-7E1001458A70}"/>
                </a:ext>
              </a:extLst>
            </p:cNvPr>
            <p:cNvSpPr/>
            <p:nvPr/>
          </p:nvSpPr>
          <p:spPr>
            <a:xfrm>
              <a:off x="6821459" y="2201946"/>
              <a:ext cx="191108" cy="322088"/>
            </a:xfrm>
            <a:prstGeom prst="trapezoid">
              <a:avLst/>
            </a:prstGeom>
            <a:solidFill>
              <a:srgbClr val="D30200">
                <a:alpha val="80000"/>
              </a:srgbClr>
            </a:solidFill>
            <a:ln w="38100">
              <a:solidFill>
                <a:srgbClr val="D30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 dirty="0"/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988B18B7-B260-3943-892F-21D48E8AA0BB}"/>
                </a:ext>
              </a:extLst>
            </p:cNvPr>
            <p:cNvSpPr txBox="1"/>
            <p:nvPr/>
          </p:nvSpPr>
          <p:spPr>
            <a:xfrm>
              <a:off x="7143951" y="1723087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IoT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820D84E9-3A3C-B53A-83C7-16DE765D3882}"/>
                </a:ext>
              </a:extLst>
            </p:cNvPr>
            <p:cNvSpPr txBox="1"/>
            <p:nvPr/>
          </p:nvSpPr>
          <p:spPr>
            <a:xfrm>
              <a:off x="7062385" y="2252081"/>
              <a:ext cx="5148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CTI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62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8F4091-3C22-003B-1DBD-611D0ACF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77BE0E-2B11-91F0-5419-3FCA1AA3D7A5}"/>
              </a:ext>
            </a:extLst>
          </p:cNvPr>
          <p:cNvSpPr txBox="1"/>
          <p:nvPr/>
        </p:nvSpPr>
        <p:spPr>
          <a:xfrm>
            <a:off x="450244" y="233464"/>
            <a:ext cx="10552949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Goals</a:t>
            </a:r>
            <a:endParaRPr lang="en-US" altLang="zh-CN" sz="36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55713A04-8832-A494-5258-DBCE30A49609}"/>
              </a:ext>
            </a:extLst>
          </p:cNvPr>
          <p:cNvSpPr/>
          <p:nvPr/>
        </p:nvSpPr>
        <p:spPr>
          <a:xfrm>
            <a:off x="280122" y="1212434"/>
            <a:ext cx="3558230" cy="5143917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1B5CC2D9-334C-6C3D-4558-4DED829E57E4}"/>
              </a:ext>
            </a:extLst>
          </p:cNvPr>
          <p:cNvSpPr/>
          <p:nvPr/>
        </p:nvSpPr>
        <p:spPr>
          <a:xfrm>
            <a:off x="3936755" y="1206127"/>
            <a:ext cx="3763393" cy="5143917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788BC07-6AB7-44B6-DF08-4171901844A7}"/>
              </a:ext>
            </a:extLst>
          </p:cNvPr>
          <p:cNvSpPr txBox="1"/>
          <p:nvPr/>
        </p:nvSpPr>
        <p:spPr>
          <a:xfrm>
            <a:off x="534995" y="1330971"/>
            <a:ext cx="310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b="1" dirty="0">
                <a:latin typeface="Helvetica" pitchFamily="2" charset="0"/>
                <a:cs typeface="Times New Roman" panose="02020603050405020304" pitchFamily="18" charset="0"/>
              </a:rPr>
              <a:t>Performance</a:t>
            </a:r>
            <a:endParaRPr kumimoji="1" lang="zh-CN" altLang="en-US" sz="3600" b="1" dirty="0"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B0BCF0D-E684-8AD9-FFD7-07364D9ABC0D}"/>
              </a:ext>
            </a:extLst>
          </p:cNvPr>
          <p:cNvSpPr txBox="1"/>
          <p:nvPr/>
        </p:nvSpPr>
        <p:spPr>
          <a:xfrm>
            <a:off x="4165893" y="1330241"/>
            <a:ext cx="279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b="1" dirty="0">
                <a:latin typeface="Helvetica" pitchFamily="2" charset="0"/>
                <a:cs typeface="Times New Roman" panose="02020603050405020304" pitchFamily="18" charset="0"/>
              </a:rPr>
              <a:t>Generality</a:t>
            </a:r>
            <a:endParaRPr kumimoji="1" lang="zh-CN" altLang="en-US" sz="3600" b="1" dirty="0"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535CF31-C3B7-F0DA-4E42-F6FA75C0E80A}"/>
              </a:ext>
            </a:extLst>
          </p:cNvPr>
          <p:cNvSpPr txBox="1"/>
          <p:nvPr/>
        </p:nvSpPr>
        <p:spPr>
          <a:xfrm>
            <a:off x="452955" y="2118149"/>
            <a:ext cx="3109258" cy="287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400" dirty="0">
                <a:latin typeface="Georgia" panose="02040502050405020303" pitchFamily="18" charset="0"/>
              </a:rPr>
              <a:t>Survive aggressive wideband CTI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kumimoji="1" lang="en-US" altLang="zh-CN" sz="2400" dirty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kumimoji="1" lang="en-US" altLang="zh-CN" sz="2400" dirty="0">
                <a:latin typeface="Georgia" panose="02040502050405020303" pitchFamily="18" charset="0"/>
              </a:rPr>
              <a:t>Recover low-power IoT uplink signals</a:t>
            </a:r>
            <a:endParaRPr kumimoji="1" lang="zh-CN" altLang="en-US" sz="2400" dirty="0">
              <a:latin typeface="Georgia" panose="02040502050405020303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B8E95B6-95FC-C540-D280-13DA16BB901D}"/>
              </a:ext>
            </a:extLst>
          </p:cNvPr>
          <p:cNvSpPr txBox="1"/>
          <p:nvPr/>
        </p:nvSpPr>
        <p:spPr>
          <a:xfrm>
            <a:off x="4015403" y="2118149"/>
            <a:ext cx="3789831" cy="39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400" dirty="0">
                <a:latin typeface="Georgia" panose="02040502050405020303" pitchFamily="18" charset="0"/>
              </a:rPr>
              <a:t>Independent of technology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400" dirty="0">
                <a:latin typeface="Georgia" panose="02040502050405020303" pitchFamily="18" charset="0"/>
              </a:rPr>
              <a:t>Support of existing and future IoT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kumimoji="1" lang="en-US" altLang="zh-CN" sz="2400" dirty="0">
                <a:latin typeface="Georgia" panose="02040502050405020303" pitchFamily="18" charset="0"/>
              </a:rPr>
              <a:t>Effective against  a wide range of CTI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kumimoji="1" lang="zh-CN" altLang="en-US" sz="2400" dirty="0">
              <a:latin typeface="Georgia" panose="02040502050405020303" pitchFamily="18" charset="0"/>
            </a:endParaRPr>
          </a:p>
        </p:txBody>
      </p:sp>
      <p:sp>
        <p:nvSpPr>
          <p:cNvPr id="3" name="圆角矩形 15">
            <a:extLst>
              <a:ext uri="{FF2B5EF4-FFF2-40B4-BE49-F238E27FC236}">
                <a16:creationId xmlns:a16="http://schemas.microsoft.com/office/drawing/2014/main" id="{A1221940-BF6C-D175-695B-B74950B2E699}"/>
              </a:ext>
            </a:extLst>
          </p:cNvPr>
          <p:cNvSpPr/>
          <p:nvPr/>
        </p:nvSpPr>
        <p:spPr>
          <a:xfrm>
            <a:off x="7799518" y="1206127"/>
            <a:ext cx="4296787" cy="5143917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文本框 17">
            <a:extLst>
              <a:ext uri="{FF2B5EF4-FFF2-40B4-BE49-F238E27FC236}">
                <a16:creationId xmlns:a16="http://schemas.microsoft.com/office/drawing/2014/main" id="{08C86EE0-1385-81E4-B3B4-6F2CD399CC11}"/>
              </a:ext>
            </a:extLst>
          </p:cNvPr>
          <p:cNvSpPr txBox="1"/>
          <p:nvPr/>
        </p:nvSpPr>
        <p:spPr>
          <a:xfrm>
            <a:off x="8251807" y="1330240"/>
            <a:ext cx="325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b="1" dirty="0">
                <a:latin typeface="Helvetica" pitchFamily="2" charset="0"/>
                <a:cs typeface="Times New Roman" panose="02020603050405020304" pitchFamily="18" charset="0"/>
              </a:rPr>
              <a:t>Transparency</a:t>
            </a:r>
            <a:endParaRPr kumimoji="1" lang="zh-CN" altLang="en-US" sz="3600" b="1" dirty="0">
              <a:latin typeface="Helvetica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文本框 20">
            <a:extLst>
              <a:ext uri="{FF2B5EF4-FFF2-40B4-BE49-F238E27FC236}">
                <a16:creationId xmlns:a16="http://schemas.microsoft.com/office/drawing/2014/main" id="{385886C7-2DFA-42B9-D739-D73A690BA2B8}"/>
              </a:ext>
            </a:extLst>
          </p:cNvPr>
          <p:cNvSpPr txBox="1"/>
          <p:nvPr/>
        </p:nvSpPr>
        <p:spPr>
          <a:xfrm>
            <a:off x="7910625" y="2141983"/>
            <a:ext cx="4160741" cy="287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400" dirty="0">
                <a:latin typeface="Georgia" panose="02040502050405020303" pitchFamily="18" charset="0"/>
              </a:rPr>
              <a:t>Integration into IoT gate-way without modifying existing IoT stack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kumimoji="1" lang="en-US" altLang="zh-CN" sz="2400" dirty="0">
                <a:latin typeface="Georgia" panose="02040502050405020303" pitchFamily="18" charset="0"/>
              </a:rPr>
              <a:t>Ensuring practical deployment</a:t>
            </a:r>
            <a:endParaRPr kumimoji="1" lang="zh-CN" alt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/>
      <p:bldP spid="20" grpId="0"/>
      <p:bldP spid="21" grpId="0"/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>
            <a:extLst>
              <a:ext uri="{FF2B5EF4-FFF2-40B4-BE49-F238E27FC236}">
                <a16:creationId xmlns:a16="http://schemas.microsoft.com/office/drawing/2014/main" id="{012D09FE-B3F1-DC22-8D65-80994732CB46}"/>
              </a:ext>
            </a:extLst>
          </p:cNvPr>
          <p:cNvSpPr/>
          <p:nvPr/>
        </p:nvSpPr>
        <p:spPr>
          <a:xfrm>
            <a:off x="256327" y="1212434"/>
            <a:ext cx="11639641" cy="5209632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77BE0E-2B11-91F0-5419-3FCA1AA3D7A5}"/>
              </a:ext>
            </a:extLst>
          </p:cNvPr>
          <p:cNvSpPr txBox="1"/>
          <p:nvPr/>
        </p:nvSpPr>
        <p:spPr>
          <a:xfrm>
            <a:off x="450244" y="297680"/>
            <a:ext cx="10552949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Key Idea of RF-Sifter</a:t>
            </a:r>
            <a:endParaRPr lang="en-US" altLang="zh-CN" sz="36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617F3BD-21C4-18F3-3AC0-A5B48E67CF26}"/>
              </a:ext>
            </a:extLst>
          </p:cNvPr>
          <p:cNvSpPr txBox="1"/>
          <p:nvPr/>
        </p:nvSpPr>
        <p:spPr>
          <a:xfrm>
            <a:off x="296032" y="1355268"/>
            <a:ext cx="1159993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400" b="1" dirty="0">
                <a:latin typeface="Helvetica" pitchFamily="2" charset="0"/>
              </a:rPr>
              <a:t>Key observation: </a:t>
            </a:r>
            <a:r>
              <a:rPr kumimoji="1" lang="en-US" altLang="zh-CN" sz="2400" dirty="0">
                <a:latin typeface="Helvetica" pitchFamily="2" charset="0"/>
              </a:rPr>
              <a:t>CTI bandwidth are typically much greater than IoT</a:t>
            </a: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Ø"/>
            </a:pPr>
            <a:r>
              <a:rPr kumimoji="1" lang="en-US" altLang="zh-CN" sz="2400" b="1" dirty="0">
                <a:latin typeface="Helvetica" pitchFamily="2" charset="0"/>
              </a:rPr>
              <a:t>Key idea: </a:t>
            </a:r>
            <a:r>
              <a:rPr kumimoji="1" lang="en-US" altLang="zh-CN" sz="2400" i="1" dirty="0">
                <a:latin typeface="Helvetica" pitchFamily="2" charset="0"/>
              </a:rPr>
              <a:t>Sifting</a:t>
            </a:r>
            <a:r>
              <a:rPr kumimoji="1" lang="en-US" altLang="zh-CN" sz="2400" dirty="0">
                <a:latin typeface="Helvetica" pitchFamily="2" charset="0"/>
              </a:rPr>
              <a:t> signals based on bandwidth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8104AE-825A-A53D-E688-9C55BDD12602}"/>
              </a:ext>
            </a:extLst>
          </p:cNvPr>
          <p:cNvGrpSpPr/>
          <p:nvPr/>
        </p:nvGrpSpPr>
        <p:grpSpPr>
          <a:xfrm>
            <a:off x="6544395" y="3653591"/>
            <a:ext cx="4384017" cy="1805569"/>
            <a:chOff x="887049" y="3250870"/>
            <a:chExt cx="4384017" cy="145558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14F7A32-632C-1BEB-E0BC-C649EA072EF3}"/>
                </a:ext>
              </a:extLst>
            </p:cNvPr>
            <p:cNvGrpSpPr/>
            <p:nvPr/>
          </p:nvGrpSpPr>
          <p:grpSpPr>
            <a:xfrm rot="16200000">
              <a:off x="483401" y="3655090"/>
              <a:ext cx="1455010" cy="647714"/>
              <a:chOff x="558800" y="2578100"/>
              <a:chExt cx="2171700" cy="647714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8E2A874-49CA-D7C8-993C-B1EED076A42B}"/>
                  </a:ext>
                </a:extLst>
              </p:cNvPr>
              <p:cNvSpPr/>
              <p:nvPr/>
            </p:nvSpPr>
            <p:spPr>
              <a:xfrm>
                <a:off x="558800" y="2578100"/>
                <a:ext cx="2171700" cy="647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C0D88B0-19F5-98DC-9053-19720BCF6886}"/>
                  </a:ext>
                </a:extLst>
              </p:cNvPr>
              <p:cNvSpPr/>
              <p:nvPr/>
            </p:nvSpPr>
            <p:spPr>
              <a:xfrm>
                <a:off x="1277173" y="2578102"/>
                <a:ext cx="819607" cy="647712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rgbClr val="C0000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399B666-F9D7-D853-94CE-86F54B49DE21}"/>
                </a:ext>
              </a:extLst>
            </p:cNvPr>
            <p:cNvSpPr/>
            <p:nvPr/>
          </p:nvSpPr>
          <p:spPr>
            <a:xfrm rot="16200000">
              <a:off x="4672647" y="3596207"/>
              <a:ext cx="549126" cy="647712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9EBBC7D-D174-F589-536F-458D4D9DDBEC}"/>
                </a:ext>
              </a:extLst>
            </p:cNvPr>
            <p:cNvGrpSpPr/>
            <p:nvPr/>
          </p:nvGrpSpPr>
          <p:grpSpPr>
            <a:xfrm>
              <a:off x="2377841" y="3250870"/>
              <a:ext cx="1366309" cy="1440000"/>
              <a:chOff x="2493256" y="2487732"/>
              <a:chExt cx="432686" cy="1440000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8642FCF-4900-1DB8-1608-FB3F17134FC2}"/>
                  </a:ext>
                </a:extLst>
              </p:cNvPr>
              <p:cNvSpPr/>
              <p:nvPr/>
            </p:nvSpPr>
            <p:spPr>
              <a:xfrm rot="5400000">
                <a:off x="1989256" y="2991732"/>
                <a:ext cx="1440000" cy="432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AED8061F-A477-1BCF-E369-1746B71A3954}"/>
                  </a:ext>
                </a:extLst>
              </p:cNvPr>
              <p:cNvSpPr/>
              <p:nvPr/>
            </p:nvSpPr>
            <p:spPr>
              <a:xfrm rot="5400000">
                <a:off x="2457942" y="2987022"/>
                <a:ext cx="504000" cy="432000"/>
              </a:xfrm>
              <a:prstGeom prst="rect">
                <a:avLst/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2316EB9-0D55-F7EF-D893-1E082E8DEB3C}"/>
                </a:ext>
              </a:extLst>
            </p:cNvPr>
            <p:cNvSpPr txBox="1"/>
            <p:nvPr/>
          </p:nvSpPr>
          <p:spPr>
            <a:xfrm>
              <a:off x="2414875" y="3794985"/>
              <a:ext cx="12783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i="1" dirty="0">
                  <a:solidFill>
                    <a:schemeClr val="bg1"/>
                  </a:solidFill>
                  <a:latin typeface="Helvetica" pitchFamily="2" charset="0"/>
                </a:rPr>
                <a:t>Passband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BFE0E82-5158-2B94-A50D-57DFDABFA222}"/>
                </a:ext>
              </a:extLst>
            </p:cNvPr>
            <p:cNvSpPr txBox="1"/>
            <p:nvPr/>
          </p:nvSpPr>
          <p:spPr>
            <a:xfrm>
              <a:off x="2469713" y="3294753"/>
              <a:ext cx="11803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800" i="1" dirty="0">
                  <a:solidFill>
                    <a:schemeClr val="bg1"/>
                  </a:solidFill>
                  <a:latin typeface="Helvetica" pitchFamily="2" charset="0"/>
                </a:rPr>
                <a:t>Stopband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B60BD7B-A60F-AF12-41EA-47B1E2862511}"/>
                </a:ext>
              </a:extLst>
            </p:cNvPr>
            <p:cNvSpPr txBox="1"/>
            <p:nvPr/>
          </p:nvSpPr>
          <p:spPr>
            <a:xfrm>
              <a:off x="2479831" y="4239644"/>
              <a:ext cx="11803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800" i="1" dirty="0">
                  <a:solidFill>
                    <a:schemeClr val="bg1"/>
                  </a:solidFill>
                  <a:latin typeface="Helvetica" pitchFamily="2" charset="0"/>
                </a:rPr>
                <a:t>Stopband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95" name="Arrow: Right 94">
              <a:extLst>
                <a:ext uri="{FF2B5EF4-FFF2-40B4-BE49-F238E27FC236}">
                  <a16:creationId xmlns:a16="http://schemas.microsoft.com/office/drawing/2014/main" id="{92B4CB63-C755-4503-AA64-558007A52DB2}"/>
                </a:ext>
              </a:extLst>
            </p:cNvPr>
            <p:cNvSpPr/>
            <p:nvPr/>
          </p:nvSpPr>
          <p:spPr>
            <a:xfrm>
              <a:off x="1637727" y="3529127"/>
              <a:ext cx="584791" cy="79305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Arrow: Right 95">
              <a:extLst>
                <a:ext uri="{FF2B5EF4-FFF2-40B4-BE49-F238E27FC236}">
                  <a16:creationId xmlns:a16="http://schemas.microsoft.com/office/drawing/2014/main" id="{F723BFA2-95C6-FFCB-75B4-2A5E670DA1D8}"/>
                </a:ext>
              </a:extLst>
            </p:cNvPr>
            <p:cNvSpPr/>
            <p:nvPr/>
          </p:nvSpPr>
          <p:spPr>
            <a:xfrm>
              <a:off x="3854313" y="3523538"/>
              <a:ext cx="584791" cy="79305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D54826-C5DE-7E39-7D63-7F2BC8C5F0D6}"/>
              </a:ext>
            </a:extLst>
          </p:cNvPr>
          <p:cNvGrpSpPr/>
          <p:nvPr/>
        </p:nvGrpSpPr>
        <p:grpSpPr>
          <a:xfrm>
            <a:off x="803439" y="3637614"/>
            <a:ext cx="4384017" cy="1805569"/>
            <a:chOff x="887049" y="3250870"/>
            <a:chExt cx="4384017" cy="145558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32110E4-6473-4D9C-B587-C453B93B1DC5}"/>
                </a:ext>
              </a:extLst>
            </p:cNvPr>
            <p:cNvGrpSpPr/>
            <p:nvPr/>
          </p:nvGrpSpPr>
          <p:grpSpPr>
            <a:xfrm rot="16200000">
              <a:off x="483401" y="3655090"/>
              <a:ext cx="1455010" cy="647714"/>
              <a:chOff x="558800" y="2578100"/>
              <a:chExt cx="2171700" cy="64771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CFE6CCF-DB5C-8F56-5FEE-8B9A3780B042}"/>
                  </a:ext>
                </a:extLst>
              </p:cNvPr>
              <p:cNvSpPr/>
              <p:nvPr/>
            </p:nvSpPr>
            <p:spPr>
              <a:xfrm>
                <a:off x="558800" y="2578100"/>
                <a:ext cx="2171700" cy="64771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162B737-C9A9-4588-B4FC-2D452AE4D9D4}"/>
                  </a:ext>
                </a:extLst>
              </p:cNvPr>
              <p:cNvSpPr/>
              <p:nvPr/>
            </p:nvSpPr>
            <p:spPr>
              <a:xfrm>
                <a:off x="1277173" y="2578102"/>
                <a:ext cx="819607" cy="647712"/>
              </a:xfrm>
              <a:prstGeom prst="rect">
                <a:avLst/>
              </a:prstGeom>
              <a:pattFill prst="wdDnDiag">
                <a:fgClr>
                  <a:schemeClr val="accent1"/>
                </a:fgClr>
                <a:bgClr>
                  <a:srgbClr val="C0000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646B43-4256-1CEC-91ED-3EBB4041A217}"/>
                </a:ext>
              </a:extLst>
            </p:cNvPr>
            <p:cNvSpPr/>
            <p:nvPr/>
          </p:nvSpPr>
          <p:spPr>
            <a:xfrm rot="16200000">
              <a:off x="4672647" y="3596207"/>
              <a:ext cx="549126" cy="647712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rgbClr val="C00000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D942C55-AEC7-F2B9-B5CC-D259AD9FDDEA}"/>
                </a:ext>
              </a:extLst>
            </p:cNvPr>
            <p:cNvGrpSpPr/>
            <p:nvPr/>
          </p:nvGrpSpPr>
          <p:grpSpPr>
            <a:xfrm>
              <a:off x="2377841" y="3250870"/>
              <a:ext cx="1366309" cy="1440000"/>
              <a:chOff x="2493256" y="2487732"/>
              <a:chExt cx="432686" cy="14400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2BF23F4-69BC-C594-B9BD-067C14BFDECB}"/>
                  </a:ext>
                </a:extLst>
              </p:cNvPr>
              <p:cNvSpPr/>
              <p:nvPr/>
            </p:nvSpPr>
            <p:spPr>
              <a:xfrm rot="5400000">
                <a:off x="1989256" y="2991732"/>
                <a:ext cx="1440000" cy="432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82907DC-DE98-4BC6-0B5A-38FE91F8A130}"/>
                  </a:ext>
                </a:extLst>
              </p:cNvPr>
              <p:cNvSpPr/>
              <p:nvPr/>
            </p:nvSpPr>
            <p:spPr>
              <a:xfrm rot="5400000">
                <a:off x="2457942" y="2987022"/>
                <a:ext cx="504000" cy="432000"/>
              </a:xfrm>
              <a:prstGeom prst="rect">
                <a:avLst/>
              </a:prstGeom>
              <a:solidFill>
                <a:srgbClr val="92D050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AE40954-EECD-DC18-F220-30ADA687F8A8}"/>
                </a:ext>
              </a:extLst>
            </p:cNvPr>
            <p:cNvSpPr txBox="1"/>
            <p:nvPr/>
          </p:nvSpPr>
          <p:spPr>
            <a:xfrm>
              <a:off x="2414875" y="3794985"/>
              <a:ext cx="12783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800" i="1" dirty="0">
                  <a:solidFill>
                    <a:schemeClr val="bg1"/>
                  </a:solidFill>
                  <a:latin typeface="Helvetica" pitchFamily="2" charset="0"/>
                </a:rPr>
                <a:t>Passband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EB3F949-058B-9675-E32A-4B0ECB2A7378}"/>
                </a:ext>
              </a:extLst>
            </p:cNvPr>
            <p:cNvSpPr txBox="1"/>
            <p:nvPr/>
          </p:nvSpPr>
          <p:spPr>
            <a:xfrm>
              <a:off x="2469713" y="3294753"/>
              <a:ext cx="11803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800" i="1" dirty="0">
                  <a:solidFill>
                    <a:schemeClr val="bg1"/>
                  </a:solidFill>
                  <a:latin typeface="Helvetica" pitchFamily="2" charset="0"/>
                </a:rPr>
                <a:t>Stopband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EBA477-D344-0822-29D5-E70429DEB3DA}"/>
                </a:ext>
              </a:extLst>
            </p:cNvPr>
            <p:cNvSpPr txBox="1"/>
            <p:nvPr/>
          </p:nvSpPr>
          <p:spPr>
            <a:xfrm>
              <a:off x="2479831" y="4239644"/>
              <a:ext cx="11803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zh-CN" sz="1800" i="1" dirty="0">
                  <a:solidFill>
                    <a:schemeClr val="bg1"/>
                  </a:solidFill>
                  <a:latin typeface="Helvetica" pitchFamily="2" charset="0"/>
                </a:rPr>
                <a:t>Stopband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61783E0A-D1C8-8B2B-932D-6B66E8AA7823}"/>
                </a:ext>
              </a:extLst>
            </p:cNvPr>
            <p:cNvSpPr/>
            <p:nvPr/>
          </p:nvSpPr>
          <p:spPr>
            <a:xfrm>
              <a:off x="1637727" y="3529127"/>
              <a:ext cx="584791" cy="79305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C82E4523-668F-DD91-02C3-C050B100478E}"/>
                </a:ext>
              </a:extLst>
            </p:cNvPr>
            <p:cNvSpPr/>
            <p:nvPr/>
          </p:nvSpPr>
          <p:spPr>
            <a:xfrm>
              <a:off x="3854313" y="3523538"/>
              <a:ext cx="584791" cy="793051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660FC011-503C-1A52-1455-BE261EDB8878}"/>
              </a:ext>
            </a:extLst>
          </p:cNvPr>
          <p:cNvSpPr/>
          <p:nvPr/>
        </p:nvSpPr>
        <p:spPr>
          <a:xfrm>
            <a:off x="6362700" y="3416300"/>
            <a:ext cx="5016500" cy="23241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412814-B22C-C307-D81F-1392F3C64B07}"/>
              </a:ext>
            </a:extLst>
          </p:cNvPr>
          <p:cNvSpPr/>
          <p:nvPr/>
        </p:nvSpPr>
        <p:spPr>
          <a:xfrm>
            <a:off x="603262" y="3429900"/>
            <a:ext cx="5016500" cy="23241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C54D9CE-2831-6C02-1C67-3970A4420E03}"/>
              </a:ext>
            </a:extLst>
          </p:cNvPr>
          <p:cNvSpPr txBox="1"/>
          <p:nvPr/>
        </p:nvSpPr>
        <p:spPr>
          <a:xfrm>
            <a:off x="518294" y="271313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i="1" dirty="0">
                <a:latin typeface="Helvetica" pitchFamily="2" charset="0"/>
              </a:rPr>
              <a:t>Conventional filtering: </a:t>
            </a:r>
            <a:r>
              <a:rPr kumimoji="1" lang="en-US" altLang="zh-CN" sz="1800" dirty="0">
                <a:latin typeface="Helvetica" pitchFamily="2" charset="0"/>
              </a:rPr>
              <a:t>passes both CTI and IoT signals </a:t>
            </a:r>
            <a:r>
              <a:rPr kumimoji="1" lang="en-US" altLang="zh-CN" dirty="0">
                <a:latin typeface="Helvetica" pitchFamily="2" charset="0"/>
              </a:rPr>
              <a:t>within passband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812F78-F741-8FF4-F7CC-6D3F6B74E863}"/>
              </a:ext>
            </a:extLst>
          </p:cNvPr>
          <p:cNvSpPr txBox="1"/>
          <p:nvPr/>
        </p:nvSpPr>
        <p:spPr>
          <a:xfrm>
            <a:off x="6381244" y="2698128"/>
            <a:ext cx="5016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i="1" dirty="0">
                <a:latin typeface="Helvetica" pitchFamily="2" charset="0"/>
              </a:rPr>
              <a:t>Signal sifting: only narrowband IoT signals can go through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0F06B0-573A-6730-8770-A7891F744559}"/>
              </a:ext>
            </a:extLst>
          </p:cNvPr>
          <p:cNvSpPr txBox="1"/>
          <p:nvPr/>
        </p:nvSpPr>
        <p:spPr>
          <a:xfrm>
            <a:off x="4390401" y="3589599"/>
            <a:ext cx="1703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sz="2400" b="1" i="1" dirty="0" err="1">
                <a:solidFill>
                  <a:srgbClr val="C00000"/>
                </a:solidFill>
                <a:latin typeface="Helvetica" pitchFamily="2" charset="0"/>
              </a:rPr>
              <a:t>CTI</a:t>
            </a:r>
            <a:r>
              <a:rPr kumimoji="1" lang="en-US" sz="2400" b="1" i="1" dirty="0" err="1">
                <a:latin typeface="Helvetica" pitchFamily="2" charset="0"/>
              </a:rPr>
              <a:t>+</a:t>
            </a:r>
            <a:r>
              <a:rPr kumimoji="1" lang="en-US" sz="2400" b="1" i="1" dirty="0" err="1">
                <a:solidFill>
                  <a:schemeClr val="accent1"/>
                </a:solidFill>
                <a:latin typeface="Helvetica" pitchFamily="2" charset="0"/>
              </a:rPr>
              <a:t>I</a:t>
            </a:r>
            <a:r>
              <a:rPr kumimoji="1" lang="en-US" altLang="zh-CN" sz="2400" b="1" i="1" dirty="0" err="1">
                <a:solidFill>
                  <a:schemeClr val="accent1"/>
                </a:solidFill>
                <a:latin typeface="Helvetica" pitchFamily="2" charset="0"/>
              </a:rPr>
              <a:t>oT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F17538-E73B-DADF-005F-B68E309489BD}"/>
              </a:ext>
            </a:extLst>
          </p:cNvPr>
          <p:cNvSpPr txBox="1"/>
          <p:nvPr/>
        </p:nvSpPr>
        <p:spPr>
          <a:xfrm>
            <a:off x="10274921" y="3624515"/>
            <a:ext cx="1703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400" b="1" i="1" dirty="0">
                <a:solidFill>
                  <a:srgbClr val="C00000"/>
                </a:solidFill>
                <a:latin typeface="Helvetica" pitchFamily="2" charset="0"/>
              </a:rPr>
              <a:t>IoT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740F1F3-5685-8510-503A-BBDCB25E2B85}"/>
              </a:ext>
            </a:extLst>
          </p:cNvPr>
          <p:cNvSpPr/>
          <p:nvPr/>
        </p:nvSpPr>
        <p:spPr>
          <a:xfrm rot="16200000">
            <a:off x="2925785" y="5521595"/>
            <a:ext cx="369332" cy="647712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2CAAB58-0C73-2AA8-6A00-269C9CF0023D}"/>
              </a:ext>
            </a:extLst>
          </p:cNvPr>
          <p:cNvSpPr/>
          <p:nvPr/>
        </p:nvSpPr>
        <p:spPr>
          <a:xfrm rot="16200000">
            <a:off x="4961258" y="5506093"/>
            <a:ext cx="369332" cy="6477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AA6ADCD-E855-8C46-ACC4-034359A6A761}"/>
              </a:ext>
            </a:extLst>
          </p:cNvPr>
          <p:cNvSpPr txBox="1"/>
          <p:nvPr/>
        </p:nvSpPr>
        <p:spPr>
          <a:xfrm>
            <a:off x="3434307" y="5644547"/>
            <a:ext cx="144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sz="1800" b="1" i="1" dirty="0">
                <a:solidFill>
                  <a:schemeClr val="accent1"/>
                </a:solidFill>
                <a:latin typeface="Helvetica" pitchFamily="2" charset="0"/>
              </a:rPr>
              <a:t>I</a:t>
            </a:r>
            <a:r>
              <a:rPr kumimoji="1" lang="en-US" altLang="zh-CN" sz="1800" b="1" i="1" dirty="0">
                <a:solidFill>
                  <a:schemeClr val="accent1"/>
                </a:solidFill>
                <a:latin typeface="Helvetica" pitchFamily="2" charset="0"/>
              </a:rPr>
              <a:t>oT signal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1D44BB6-8819-B40B-2918-75BE3DD6342D}"/>
              </a:ext>
            </a:extLst>
          </p:cNvPr>
          <p:cNvSpPr txBox="1"/>
          <p:nvPr/>
        </p:nvSpPr>
        <p:spPr>
          <a:xfrm>
            <a:off x="5469780" y="5630273"/>
            <a:ext cx="798252" cy="383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sz="1800" b="1" i="1" dirty="0">
                <a:solidFill>
                  <a:srgbClr val="C00000"/>
                </a:solidFill>
                <a:latin typeface="Helvetica" pitchFamily="2" charset="0"/>
              </a:rPr>
              <a:t>CTI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7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8F4091-3C22-003B-1DBD-611D0ACF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4911" y="6186226"/>
            <a:ext cx="3263915" cy="365125"/>
          </a:xfrm>
        </p:spPr>
        <p:txBody>
          <a:bodyPr/>
          <a:lstStyle/>
          <a:p>
            <a:fld id="{EC966889-5B91-0A41-A669-8D897536CDCD}" type="slidenum">
              <a:rPr kumimoji="1" lang="zh-CN" altLang="en-US" smtClean="0"/>
              <a:t>6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77BE0E-2B11-91F0-5419-3FCA1AA3D7A5}"/>
              </a:ext>
            </a:extLst>
          </p:cNvPr>
          <p:cNvSpPr txBox="1"/>
          <p:nvPr/>
        </p:nvSpPr>
        <p:spPr>
          <a:xfrm>
            <a:off x="450244" y="233464"/>
            <a:ext cx="10552949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Approach</a:t>
            </a:r>
            <a:endParaRPr lang="en-US" altLang="zh-CN" sz="36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圆角矩形 53">
            <a:extLst>
              <a:ext uri="{FF2B5EF4-FFF2-40B4-BE49-F238E27FC236}">
                <a16:creationId xmlns:a16="http://schemas.microsoft.com/office/drawing/2014/main" id="{48AAB809-9E0C-58FB-EACD-7E0337AA2D65}"/>
              </a:ext>
            </a:extLst>
          </p:cNvPr>
          <p:cNvSpPr/>
          <p:nvPr/>
        </p:nvSpPr>
        <p:spPr>
          <a:xfrm>
            <a:off x="6227493" y="1151700"/>
            <a:ext cx="5785887" cy="5505979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6" name="圆角矩形 53">
            <a:extLst>
              <a:ext uri="{FF2B5EF4-FFF2-40B4-BE49-F238E27FC236}">
                <a16:creationId xmlns:a16="http://schemas.microsoft.com/office/drawing/2014/main" id="{9595A006-7654-607F-9E7E-A342461680D2}"/>
              </a:ext>
            </a:extLst>
          </p:cNvPr>
          <p:cNvSpPr/>
          <p:nvPr/>
        </p:nvSpPr>
        <p:spPr>
          <a:xfrm>
            <a:off x="72415" y="1166957"/>
            <a:ext cx="6004296" cy="5490724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30" name="直线箭头连接符 4">
            <a:extLst>
              <a:ext uri="{FF2B5EF4-FFF2-40B4-BE49-F238E27FC236}">
                <a16:creationId xmlns:a16="http://schemas.microsoft.com/office/drawing/2014/main" id="{E39B723E-94E9-E339-A413-200803EF8BB6}"/>
              </a:ext>
            </a:extLst>
          </p:cNvPr>
          <p:cNvCxnSpPr>
            <a:cxnSpLocks/>
          </p:cNvCxnSpPr>
          <p:nvPr/>
        </p:nvCxnSpPr>
        <p:spPr>
          <a:xfrm>
            <a:off x="314453" y="4968424"/>
            <a:ext cx="5556904" cy="0"/>
          </a:xfrm>
          <a:prstGeom prst="straightConnector1">
            <a:avLst/>
          </a:prstGeom>
          <a:ln w="63500" cap="flat">
            <a:solidFill>
              <a:schemeClr val="tx1"/>
            </a:solidFill>
            <a:miter lim="800000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梯形 7">
            <a:extLst>
              <a:ext uri="{FF2B5EF4-FFF2-40B4-BE49-F238E27FC236}">
                <a16:creationId xmlns:a16="http://schemas.microsoft.com/office/drawing/2014/main" id="{A6A89BF0-2B16-6A85-A812-8561CB2F8C5E}"/>
              </a:ext>
            </a:extLst>
          </p:cNvPr>
          <p:cNvSpPr/>
          <p:nvPr/>
        </p:nvSpPr>
        <p:spPr>
          <a:xfrm>
            <a:off x="450244" y="4111607"/>
            <a:ext cx="5082785" cy="741687"/>
          </a:xfrm>
          <a:prstGeom prst="trapezoid">
            <a:avLst>
              <a:gd name="adj" fmla="val 16506"/>
            </a:avLst>
          </a:prstGeom>
          <a:solidFill>
            <a:srgbClr val="D30200">
              <a:alpha val="80000"/>
            </a:srgbClr>
          </a:solidFill>
          <a:ln w="76200">
            <a:solidFill>
              <a:srgbClr val="D30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28" dirty="0"/>
          </a:p>
        </p:txBody>
      </p:sp>
      <p:sp>
        <p:nvSpPr>
          <p:cNvPr id="132" name="梯形 6">
            <a:extLst>
              <a:ext uri="{FF2B5EF4-FFF2-40B4-BE49-F238E27FC236}">
                <a16:creationId xmlns:a16="http://schemas.microsoft.com/office/drawing/2014/main" id="{240C3067-2ADC-D2D7-6E61-D90F249C49D3}"/>
              </a:ext>
            </a:extLst>
          </p:cNvPr>
          <p:cNvSpPr/>
          <p:nvPr/>
        </p:nvSpPr>
        <p:spPr>
          <a:xfrm>
            <a:off x="1944089" y="4233360"/>
            <a:ext cx="2259302" cy="554237"/>
          </a:xfrm>
          <a:prstGeom prst="trapezoid">
            <a:avLst/>
          </a:prstGeom>
          <a:pattFill prst="wdUpDiag">
            <a:fgClr>
              <a:srgbClr val="3261B2"/>
            </a:fgClr>
            <a:bgClr>
              <a:srgbClr val="C00000"/>
            </a:bgClr>
          </a:pattFill>
          <a:ln w="76200">
            <a:solidFill>
              <a:srgbClr val="3261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28"/>
          </a:p>
        </p:txBody>
      </p:sp>
      <p:cxnSp>
        <p:nvCxnSpPr>
          <p:cNvPr id="133" name="直线连接符 20">
            <a:extLst>
              <a:ext uri="{FF2B5EF4-FFF2-40B4-BE49-F238E27FC236}">
                <a16:creationId xmlns:a16="http://schemas.microsoft.com/office/drawing/2014/main" id="{BC2B64FB-32D9-FA3E-3F5D-F8E784660DA1}"/>
              </a:ext>
            </a:extLst>
          </p:cNvPr>
          <p:cNvCxnSpPr>
            <a:cxnSpLocks/>
          </p:cNvCxnSpPr>
          <p:nvPr/>
        </p:nvCxnSpPr>
        <p:spPr>
          <a:xfrm>
            <a:off x="1980455" y="5032028"/>
            <a:ext cx="0" cy="39949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线连接符 22">
            <a:extLst>
              <a:ext uri="{FF2B5EF4-FFF2-40B4-BE49-F238E27FC236}">
                <a16:creationId xmlns:a16="http://schemas.microsoft.com/office/drawing/2014/main" id="{9EA9F9B7-6FC6-88AF-CBEA-5484F35692ED}"/>
              </a:ext>
            </a:extLst>
          </p:cNvPr>
          <p:cNvCxnSpPr>
            <a:cxnSpLocks/>
          </p:cNvCxnSpPr>
          <p:nvPr/>
        </p:nvCxnSpPr>
        <p:spPr>
          <a:xfrm>
            <a:off x="4175568" y="5032028"/>
            <a:ext cx="0" cy="39949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线箭头连接符 24">
            <a:extLst>
              <a:ext uri="{FF2B5EF4-FFF2-40B4-BE49-F238E27FC236}">
                <a16:creationId xmlns:a16="http://schemas.microsoft.com/office/drawing/2014/main" id="{C227A0D3-83C2-FF86-C237-415E0A89F93E}"/>
              </a:ext>
            </a:extLst>
          </p:cNvPr>
          <p:cNvCxnSpPr>
            <a:cxnSpLocks/>
          </p:cNvCxnSpPr>
          <p:nvPr/>
        </p:nvCxnSpPr>
        <p:spPr>
          <a:xfrm>
            <a:off x="3866035" y="5231775"/>
            <a:ext cx="3095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线箭头连接符 26">
            <a:extLst>
              <a:ext uri="{FF2B5EF4-FFF2-40B4-BE49-F238E27FC236}">
                <a16:creationId xmlns:a16="http://schemas.microsoft.com/office/drawing/2014/main" id="{C48F419C-A104-5137-ABD4-1B106330A993}"/>
              </a:ext>
            </a:extLst>
          </p:cNvPr>
          <p:cNvCxnSpPr>
            <a:cxnSpLocks/>
          </p:cNvCxnSpPr>
          <p:nvPr/>
        </p:nvCxnSpPr>
        <p:spPr>
          <a:xfrm rot="10800000">
            <a:off x="1980456" y="5231775"/>
            <a:ext cx="30953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线连接符 30">
            <a:extLst>
              <a:ext uri="{FF2B5EF4-FFF2-40B4-BE49-F238E27FC236}">
                <a16:creationId xmlns:a16="http://schemas.microsoft.com/office/drawing/2014/main" id="{B9B04A2D-2F94-E8F5-3165-472485C934EC}"/>
              </a:ext>
            </a:extLst>
          </p:cNvPr>
          <p:cNvCxnSpPr>
            <a:cxnSpLocks/>
          </p:cNvCxnSpPr>
          <p:nvPr/>
        </p:nvCxnSpPr>
        <p:spPr>
          <a:xfrm>
            <a:off x="533534" y="5247005"/>
            <a:ext cx="0" cy="6736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线连接符 32">
            <a:extLst>
              <a:ext uri="{FF2B5EF4-FFF2-40B4-BE49-F238E27FC236}">
                <a16:creationId xmlns:a16="http://schemas.microsoft.com/office/drawing/2014/main" id="{944F6617-2838-B69C-C8DA-DD5D221818A9}"/>
              </a:ext>
            </a:extLst>
          </p:cNvPr>
          <p:cNvCxnSpPr>
            <a:cxnSpLocks/>
          </p:cNvCxnSpPr>
          <p:nvPr/>
        </p:nvCxnSpPr>
        <p:spPr>
          <a:xfrm>
            <a:off x="5428415" y="5193839"/>
            <a:ext cx="0" cy="6736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线箭头连接符 33">
            <a:extLst>
              <a:ext uri="{FF2B5EF4-FFF2-40B4-BE49-F238E27FC236}">
                <a16:creationId xmlns:a16="http://schemas.microsoft.com/office/drawing/2014/main" id="{A13AF64A-6B94-2009-FAD2-74CF01568F74}"/>
              </a:ext>
            </a:extLst>
          </p:cNvPr>
          <p:cNvCxnSpPr>
            <a:cxnSpLocks/>
          </p:cNvCxnSpPr>
          <p:nvPr/>
        </p:nvCxnSpPr>
        <p:spPr>
          <a:xfrm flipH="1">
            <a:off x="533536" y="5663708"/>
            <a:ext cx="17564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线箭头连接符 35">
            <a:extLst>
              <a:ext uri="{FF2B5EF4-FFF2-40B4-BE49-F238E27FC236}">
                <a16:creationId xmlns:a16="http://schemas.microsoft.com/office/drawing/2014/main" id="{BB8876EB-E915-640B-B6E5-E425EF3068B2}"/>
              </a:ext>
            </a:extLst>
          </p:cNvPr>
          <p:cNvCxnSpPr>
            <a:cxnSpLocks/>
          </p:cNvCxnSpPr>
          <p:nvPr/>
        </p:nvCxnSpPr>
        <p:spPr>
          <a:xfrm>
            <a:off x="3834136" y="5663708"/>
            <a:ext cx="159427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文本框 3">
            <a:extLst>
              <a:ext uri="{FF2B5EF4-FFF2-40B4-BE49-F238E27FC236}">
                <a16:creationId xmlns:a16="http://schemas.microsoft.com/office/drawing/2014/main" id="{FA56CEEF-D06F-8775-E842-44979EC5D379}"/>
              </a:ext>
            </a:extLst>
          </p:cNvPr>
          <p:cNvSpPr txBox="1"/>
          <p:nvPr/>
        </p:nvSpPr>
        <p:spPr>
          <a:xfrm>
            <a:off x="1671028" y="5492892"/>
            <a:ext cx="279332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i="1" dirty="0">
                <a:solidFill>
                  <a:srgbClr val="C00000"/>
                </a:solidFill>
              </a:rPr>
              <a:t>CTI Bandwidth</a:t>
            </a:r>
          </a:p>
        </p:txBody>
      </p:sp>
      <p:sp>
        <p:nvSpPr>
          <p:cNvPr id="142" name="圆角矩形 9">
            <a:extLst>
              <a:ext uri="{FF2B5EF4-FFF2-40B4-BE49-F238E27FC236}">
                <a16:creationId xmlns:a16="http://schemas.microsoft.com/office/drawing/2014/main" id="{4947F595-A2D7-3066-7F11-53057658C214}"/>
              </a:ext>
            </a:extLst>
          </p:cNvPr>
          <p:cNvSpPr/>
          <p:nvPr/>
        </p:nvSpPr>
        <p:spPr>
          <a:xfrm>
            <a:off x="752829" y="3910412"/>
            <a:ext cx="962708" cy="1165342"/>
          </a:xfrm>
          <a:prstGeom prst="roundRect">
            <a:avLst>
              <a:gd name="adj" fmla="val 8123"/>
            </a:avLst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28"/>
          </a:p>
        </p:txBody>
      </p:sp>
      <p:sp>
        <p:nvSpPr>
          <p:cNvPr id="143" name="圆角矩形 10">
            <a:extLst>
              <a:ext uri="{FF2B5EF4-FFF2-40B4-BE49-F238E27FC236}">
                <a16:creationId xmlns:a16="http://schemas.microsoft.com/office/drawing/2014/main" id="{39F66236-D675-C2CC-A1FF-DD67ABC22E61}"/>
              </a:ext>
            </a:extLst>
          </p:cNvPr>
          <p:cNvSpPr/>
          <p:nvPr/>
        </p:nvSpPr>
        <p:spPr>
          <a:xfrm>
            <a:off x="4394777" y="3910412"/>
            <a:ext cx="872280" cy="1165342"/>
          </a:xfrm>
          <a:prstGeom prst="roundRect">
            <a:avLst>
              <a:gd name="adj" fmla="val 8123"/>
            </a:avLst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28"/>
          </a:p>
        </p:txBody>
      </p:sp>
      <p:sp>
        <p:nvSpPr>
          <p:cNvPr id="144" name="文本框 29">
            <a:extLst>
              <a:ext uri="{FF2B5EF4-FFF2-40B4-BE49-F238E27FC236}">
                <a16:creationId xmlns:a16="http://schemas.microsoft.com/office/drawing/2014/main" id="{DEE28811-BC4F-11B4-F08D-5F145FAB2826}"/>
              </a:ext>
            </a:extLst>
          </p:cNvPr>
          <p:cNvSpPr txBox="1"/>
          <p:nvPr/>
        </p:nvSpPr>
        <p:spPr>
          <a:xfrm>
            <a:off x="2155336" y="5072762"/>
            <a:ext cx="183954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i="1" dirty="0">
                <a:solidFill>
                  <a:schemeClr val="accent1"/>
                </a:solidFill>
              </a:rPr>
              <a:t>IoT Bandwidth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979EC74-1ADC-8E82-9EDB-E5EAD17ADE6D}"/>
              </a:ext>
            </a:extLst>
          </p:cNvPr>
          <p:cNvSpPr txBox="1"/>
          <p:nvPr/>
        </p:nvSpPr>
        <p:spPr>
          <a:xfrm>
            <a:off x="1654337" y="3120501"/>
            <a:ext cx="2658493" cy="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2200" i="1" dirty="0"/>
              <a:t>Blind Beam Learning</a:t>
            </a:r>
          </a:p>
        </p:txBody>
      </p:sp>
      <p:cxnSp>
        <p:nvCxnSpPr>
          <p:cNvPr id="146" name="Connector: Curved 145">
            <a:extLst>
              <a:ext uri="{FF2B5EF4-FFF2-40B4-BE49-F238E27FC236}">
                <a16:creationId xmlns:a16="http://schemas.microsoft.com/office/drawing/2014/main" id="{BBB0DD8C-DC7A-1D3B-6A20-B698281D362E}"/>
              </a:ext>
            </a:extLst>
          </p:cNvPr>
          <p:cNvCxnSpPr>
            <a:cxnSpLocks/>
            <a:stCxn id="142" idx="0"/>
            <a:endCxn id="145" idx="1"/>
          </p:cNvCxnSpPr>
          <p:nvPr/>
        </p:nvCxnSpPr>
        <p:spPr>
          <a:xfrm rot="5400000" flipH="1" flipV="1">
            <a:off x="1149834" y="3405909"/>
            <a:ext cx="588853" cy="420154"/>
          </a:xfrm>
          <a:prstGeom prst="curvedConnector2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Curved 146">
            <a:extLst>
              <a:ext uri="{FF2B5EF4-FFF2-40B4-BE49-F238E27FC236}">
                <a16:creationId xmlns:a16="http://schemas.microsoft.com/office/drawing/2014/main" id="{0B43F637-DE09-DC38-2F3F-2364C392D173}"/>
              </a:ext>
            </a:extLst>
          </p:cNvPr>
          <p:cNvCxnSpPr>
            <a:cxnSpLocks/>
            <a:stCxn id="143" idx="0"/>
            <a:endCxn id="145" idx="3"/>
          </p:cNvCxnSpPr>
          <p:nvPr/>
        </p:nvCxnSpPr>
        <p:spPr>
          <a:xfrm rot="16200000" flipV="1">
            <a:off x="4277448" y="3356942"/>
            <a:ext cx="588853" cy="518087"/>
          </a:xfrm>
          <a:prstGeom prst="curvedConnector2">
            <a:avLst/>
          </a:prstGeom>
          <a:ln w="25400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线箭头连接符 35">
            <a:extLst>
              <a:ext uri="{FF2B5EF4-FFF2-40B4-BE49-F238E27FC236}">
                <a16:creationId xmlns:a16="http://schemas.microsoft.com/office/drawing/2014/main" id="{A67615D5-D641-278D-7067-29D296E44F4C}"/>
              </a:ext>
            </a:extLst>
          </p:cNvPr>
          <p:cNvCxnSpPr>
            <a:cxnSpLocks/>
            <a:stCxn id="131" idx="0"/>
            <a:endCxn id="145" idx="2"/>
          </p:cNvCxnSpPr>
          <p:nvPr/>
        </p:nvCxnSpPr>
        <p:spPr>
          <a:xfrm flipH="1" flipV="1">
            <a:off x="2983584" y="3522616"/>
            <a:ext cx="8053" cy="5889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8A9D4E62-6D29-7348-E5A3-18992FB356FE}"/>
              </a:ext>
            </a:extLst>
          </p:cNvPr>
          <p:cNvSpPr txBox="1"/>
          <p:nvPr/>
        </p:nvSpPr>
        <p:spPr>
          <a:xfrm>
            <a:off x="176228" y="1424735"/>
            <a:ext cx="596931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Helvetica" pitchFamily="2" charset="0"/>
              </a:rPr>
              <a:t>Leverage bandwidth disparity to enable blind cross-tech beamforming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sz="2000" dirty="0">
                <a:latin typeface="Helvetica" pitchFamily="2" charset="0"/>
              </a:rPr>
              <a:t>Ensuring </a:t>
            </a:r>
            <a:r>
              <a:rPr kumimoji="1" lang="en-US" sz="2000" i="1" dirty="0">
                <a:latin typeface="Helvetica" pitchFamily="2" charset="0"/>
              </a:rPr>
              <a:t>high performance </a:t>
            </a:r>
            <a:r>
              <a:rPr kumimoji="1" lang="en-US" sz="2000" dirty="0">
                <a:latin typeface="Helvetica" pitchFamily="2" charset="0"/>
              </a:rPr>
              <a:t>and </a:t>
            </a:r>
            <a:r>
              <a:rPr kumimoji="1" lang="en-US" sz="2000" i="1" dirty="0">
                <a:latin typeface="Helvetica" pitchFamily="2" charset="0"/>
              </a:rPr>
              <a:t>generality</a:t>
            </a:r>
            <a:endParaRPr lang="en-US" sz="2000" i="1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7F1AED5-42C6-05C1-5C34-DCAFBCDECAE9}"/>
              </a:ext>
            </a:extLst>
          </p:cNvPr>
          <p:cNvSpPr txBox="1"/>
          <p:nvPr/>
        </p:nvSpPr>
        <p:spPr>
          <a:xfrm>
            <a:off x="6326303" y="1414736"/>
            <a:ext cx="553892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Helvetica" pitchFamily="2" charset="0"/>
              </a:rPr>
              <a:t>Designed as a Layer-0.5 requiring no PHY layer cooperation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kumimoji="1" lang="en-US" altLang="zh-CN" sz="2000" dirty="0">
                <a:latin typeface="Helvetica" pitchFamily="2" charset="0"/>
              </a:rPr>
              <a:t>Ensuring </a:t>
            </a:r>
            <a:r>
              <a:rPr kumimoji="1" lang="en-US" altLang="zh-CN" sz="2000" i="1" dirty="0">
                <a:latin typeface="Helvetica" pitchFamily="2" charset="0"/>
              </a:rPr>
              <a:t>transparency</a:t>
            </a:r>
            <a:endParaRPr kumimoji="1" lang="zh-CN" altLang="en-US" sz="2400" dirty="0">
              <a:latin typeface="Helvetica" pitchFamily="2" charset="0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ADFCBA7-11F8-C9FD-7D1C-F30EF6D02801}"/>
              </a:ext>
            </a:extLst>
          </p:cNvPr>
          <p:cNvGrpSpPr/>
          <p:nvPr/>
        </p:nvGrpSpPr>
        <p:grpSpPr>
          <a:xfrm>
            <a:off x="6220201" y="3014803"/>
            <a:ext cx="5353201" cy="3324338"/>
            <a:chOff x="12231071" y="1856740"/>
            <a:chExt cx="4499168" cy="4201672"/>
          </a:xfrm>
        </p:grpSpPr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7077D87A-C882-9407-E87E-F08AD1CC5A0A}"/>
                </a:ext>
              </a:extLst>
            </p:cNvPr>
            <p:cNvSpPr/>
            <p:nvPr/>
          </p:nvSpPr>
          <p:spPr>
            <a:xfrm>
              <a:off x="12695287" y="3420223"/>
              <a:ext cx="4034633" cy="938343"/>
            </a:xfrm>
            <a:prstGeom prst="roundRect">
              <a:avLst>
                <a:gd name="adj" fmla="val 1134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EA617CC-0573-56F9-FC2D-8F5903116EB8}"/>
                </a:ext>
              </a:extLst>
            </p:cNvPr>
            <p:cNvSpPr txBox="1"/>
            <p:nvPr/>
          </p:nvSpPr>
          <p:spPr>
            <a:xfrm>
              <a:off x="12437302" y="3403190"/>
              <a:ext cx="1589281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Layer 0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Antenna Array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Frontend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id="{824FF324-F9AF-75B0-677E-62053E1BFA89}"/>
                </a:ext>
              </a:extLst>
            </p:cNvPr>
            <p:cNvSpPr/>
            <p:nvPr/>
          </p:nvSpPr>
          <p:spPr>
            <a:xfrm>
              <a:off x="12696768" y="4396628"/>
              <a:ext cx="4033471" cy="742414"/>
            </a:xfrm>
            <a:prstGeom prst="roundRect">
              <a:avLst>
                <a:gd name="adj" fmla="val 1448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89AA426-98C4-78DE-A0B1-639EC2ED7A3E}"/>
                </a:ext>
              </a:extLst>
            </p:cNvPr>
            <p:cNvSpPr txBox="1"/>
            <p:nvPr/>
          </p:nvSpPr>
          <p:spPr>
            <a:xfrm>
              <a:off x="12520588" y="4361246"/>
              <a:ext cx="1546811" cy="656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en-US" altLang="zh-CN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Layer 0.5</a:t>
              </a:r>
            </a:p>
            <a:p>
              <a:pPr algn="ctr">
                <a:lnSpc>
                  <a:spcPct val="120000"/>
                </a:lnSpc>
              </a:pPr>
              <a:r>
                <a:rPr kumimoji="1" lang="en-US" altLang="zh-CN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RF-Sifter</a:t>
              </a:r>
              <a:endParaRPr kumimoji="1" lang="zh-CN" alt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5CCEDD1-5B7E-BAE8-3E04-E757CF80D76E}"/>
                </a:ext>
              </a:extLst>
            </p:cNvPr>
            <p:cNvSpPr txBox="1"/>
            <p:nvPr/>
          </p:nvSpPr>
          <p:spPr>
            <a:xfrm>
              <a:off x="14439057" y="3629922"/>
              <a:ext cx="453150" cy="64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solidFill>
                    <a:srgbClr val="B34301"/>
                  </a:solidFill>
                  <a:latin typeface="Canela" pitchFamily="2" charset="0"/>
                  <a:cs typeface="Arial" panose="020B0604020202020204" pitchFamily="34" charset="0"/>
                </a:rPr>
                <a:t>…</a:t>
              </a:r>
              <a:endParaRPr kumimoji="1" lang="zh-CN" altLang="en-US" sz="3200" dirty="0">
                <a:solidFill>
                  <a:srgbClr val="B34301"/>
                </a:solidFill>
                <a:latin typeface="Canela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A251CDC6-23DF-4A0A-5B6A-C52E9A523246}"/>
                </a:ext>
              </a:extLst>
            </p:cNvPr>
            <p:cNvSpPr/>
            <p:nvPr/>
          </p:nvSpPr>
          <p:spPr>
            <a:xfrm>
              <a:off x="12695287" y="5242260"/>
              <a:ext cx="4034632" cy="816152"/>
            </a:xfrm>
            <a:prstGeom prst="roundRect">
              <a:avLst>
                <a:gd name="adj" fmla="val 1655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60F35A4-BF70-7EEE-A30D-73AF808B0CE2}"/>
                </a:ext>
              </a:extLst>
            </p:cNvPr>
            <p:cNvSpPr txBox="1"/>
            <p:nvPr/>
          </p:nvSpPr>
          <p:spPr>
            <a:xfrm>
              <a:off x="12231071" y="5422996"/>
              <a:ext cx="2294141" cy="455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Layer 1 PHY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E5B14DB-F84A-270E-FE7E-F058512E0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3200" y="5422469"/>
              <a:ext cx="398507" cy="463423"/>
            </a:xfrm>
            <a:prstGeom prst="rect">
              <a:avLst/>
            </a:prstGeom>
          </p:spPr>
        </p:pic>
        <p:sp>
          <p:nvSpPr>
            <p:cNvPr id="73" name="圆角矩形 67">
              <a:extLst>
                <a:ext uri="{FF2B5EF4-FFF2-40B4-BE49-F238E27FC236}">
                  <a16:creationId xmlns:a16="http://schemas.microsoft.com/office/drawing/2014/main" id="{6F562D27-43B6-7004-0BE6-4D8A9F0B1190}"/>
                </a:ext>
              </a:extLst>
            </p:cNvPr>
            <p:cNvSpPr/>
            <p:nvPr/>
          </p:nvSpPr>
          <p:spPr>
            <a:xfrm>
              <a:off x="12695287" y="1875014"/>
              <a:ext cx="1593030" cy="1174599"/>
            </a:xfrm>
            <a:prstGeom prst="roundRect">
              <a:avLst>
                <a:gd name="adj" fmla="val 153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/>
            </a:p>
          </p:txBody>
        </p:sp>
        <p:grpSp>
          <p:nvGrpSpPr>
            <p:cNvPr id="74" name="组合 68">
              <a:extLst>
                <a:ext uri="{FF2B5EF4-FFF2-40B4-BE49-F238E27FC236}">
                  <a16:creationId xmlns:a16="http://schemas.microsoft.com/office/drawing/2014/main" id="{0587BB7D-A24F-8D7B-B6B9-87C75547C741}"/>
                </a:ext>
              </a:extLst>
            </p:cNvPr>
            <p:cNvGrpSpPr/>
            <p:nvPr/>
          </p:nvGrpSpPr>
          <p:grpSpPr>
            <a:xfrm>
              <a:off x="12798769" y="2286148"/>
              <a:ext cx="1392517" cy="647491"/>
              <a:chOff x="271957" y="1024225"/>
              <a:chExt cx="1523116" cy="586570"/>
            </a:xfrm>
          </p:grpSpPr>
          <p:sp>
            <p:nvSpPr>
              <p:cNvPr id="100" name="圆角矩形 94">
                <a:extLst>
                  <a:ext uri="{FF2B5EF4-FFF2-40B4-BE49-F238E27FC236}">
                    <a16:creationId xmlns:a16="http://schemas.microsoft.com/office/drawing/2014/main" id="{84C59220-70E8-2568-613B-0CEFCD204149}"/>
                  </a:ext>
                </a:extLst>
              </p:cNvPr>
              <p:cNvSpPr/>
              <p:nvPr/>
            </p:nvSpPr>
            <p:spPr>
              <a:xfrm>
                <a:off x="271957" y="1275056"/>
                <a:ext cx="1143783" cy="33573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34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600" dirty="0">
                    <a:solidFill>
                      <a:srgbClr val="B3430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IoT</a:t>
                </a:r>
                <a:endParaRPr kumimoji="1" lang="zh-CN" altLang="en-US" sz="1600" dirty="0">
                  <a:solidFill>
                    <a:srgbClr val="B3430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1" name="直线连接符 95">
                <a:extLst>
                  <a:ext uri="{FF2B5EF4-FFF2-40B4-BE49-F238E27FC236}">
                    <a16:creationId xmlns:a16="http://schemas.microsoft.com/office/drawing/2014/main" id="{DA484195-6157-AB75-189D-686183D5F6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15740" y="1445559"/>
                <a:ext cx="152914" cy="0"/>
              </a:xfrm>
              <a:prstGeom prst="line">
                <a:avLst/>
              </a:prstGeom>
              <a:ln w="38100">
                <a:solidFill>
                  <a:srgbClr val="B343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弧 96">
                <a:extLst>
                  <a:ext uri="{FF2B5EF4-FFF2-40B4-BE49-F238E27FC236}">
                    <a16:creationId xmlns:a16="http://schemas.microsoft.com/office/drawing/2014/main" id="{0A448BD6-C5A7-EC35-465F-84017B3DBCC4}"/>
                  </a:ext>
                </a:extLst>
              </p:cNvPr>
              <p:cNvSpPr/>
              <p:nvPr/>
            </p:nvSpPr>
            <p:spPr>
              <a:xfrm rot="5400000">
                <a:off x="1470497" y="1254600"/>
                <a:ext cx="190959" cy="190959"/>
              </a:xfrm>
              <a:prstGeom prst="arc">
                <a:avLst/>
              </a:prstGeom>
              <a:ln w="38100">
                <a:solidFill>
                  <a:srgbClr val="B343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cxnSp>
            <p:nvCxnSpPr>
              <p:cNvPr id="103" name="直线连接符 97">
                <a:extLst>
                  <a:ext uri="{FF2B5EF4-FFF2-40B4-BE49-F238E27FC236}">
                    <a16:creationId xmlns:a16="http://schemas.microsoft.com/office/drawing/2014/main" id="{12F501D2-DD42-2913-EB3B-0D3BBF4608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1456" y="1254600"/>
                <a:ext cx="0" cy="100795"/>
              </a:xfrm>
              <a:prstGeom prst="line">
                <a:avLst/>
              </a:prstGeom>
              <a:ln w="38100">
                <a:solidFill>
                  <a:srgbClr val="B343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三角形 98">
                <a:extLst>
                  <a:ext uri="{FF2B5EF4-FFF2-40B4-BE49-F238E27FC236}">
                    <a16:creationId xmlns:a16="http://schemas.microsoft.com/office/drawing/2014/main" id="{ABAFD669-5B7D-80A3-6DC3-02B06C5B01CA}"/>
                  </a:ext>
                </a:extLst>
              </p:cNvPr>
              <p:cNvSpPr/>
              <p:nvPr/>
            </p:nvSpPr>
            <p:spPr>
              <a:xfrm flipV="1">
                <a:off x="1527839" y="1024225"/>
                <a:ext cx="267234" cy="230374"/>
              </a:xfrm>
              <a:prstGeom prst="triangle">
                <a:avLst/>
              </a:prstGeom>
              <a:noFill/>
              <a:ln w="38100">
                <a:solidFill>
                  <a:srgbClr val="B343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</p:grpSp>
        <p:sp>
          <p:nvSpPr>
            <p:cNvPr id="75" name="文本框 69">
              <a:extLst>
                <a:ext uri="{FF2B5EF4-FFF2-40B4-BE49-F238E27FC236}">
                  <a16:creationId xmlns:a16="http://schemas.microsoft.com/office/drawing/2014/main" id="{02067BE8-7F3A-B2D3-F5AA-C2E7A5C2E72B}"/>
                </a:ext>
              </a:extLst>
            </p:cNvPr>
            <p:cNvSpPr txBox="1"/>
            <p:nvPr/>
          </p:nvSpPr>
          <p:spPr>
            <a:xfrm>
              <a:off x="12853892" y="1858290"/>
              <a:ext cx="1267497" cy="37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IoT Source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圆角矩形 70">
              <a:extLst>
                <a:ext uri="{FF2B5EF4-FFF2-40B4-BE49-F238E27FC236}">
                  <a16:creationId xmlns:a16="http://schemas.microsoft.com/office/drawing/2014/main" id="{3B61C4BE-14B6-54CA-6A2C-C67E4572A5E6}"/>
                </a:ext>
              </a:extLst>
            </p:cNvPr>
            <p:cNvSpPr/>
            <p:nvPr/>
          </p:nvSpPr>
          <p:spPr>
            <a:xfrm>
              <a:off x="14329038" y="1874023"/>
              <a:ext cx="2397447" cy="1174597"/>
            </a:xfrm>
            <a:prstGeom prst="roundRect">
              <a:avLst>
                <a:gd name="adj" fmla="val 16092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 dirty="0"/>
            </a:p>
          </p:txBody>
        </p:sp>
        <p:sp>
          <p:nvSpPr>
            <p:cNvPr id="77" name="文本框 71">
              <a:extLst>
                <a:ext uri="{FF2B5EF4-FFF2-40B4-BE49-F238E27FC236}">
                  <a16:creationId xmlns:a16="http://schemas.microsoft.com/office/drawing/2014/main" id="{7A8AA921-A5D9-3CB7-7133-508A01294247}"/>
                </a:ext>
              </a:extLst>
            </p:cNvPr>
            <p:cNvSpPr txBox="1"/>
            <p:nvPr/>
          </p:nvSpPr>
          <p:spPr>
            <a:xfrm>
              <a:off x="14745577" y="1856740"/>
              <a:ext cx="15502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Wideband CTI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直线箭头连接符 72">
              <a:extLst>
                <a:ext uri="{FF2B5EF4-FFF2-40B4-BE49-F238E27FC236}">
                  <a16:creationId xmlns:a16="http://schemas.microsoft.com/office/drawing/2014/main" id="{763E6B7C-943D-AC01-949C-05AB8EE3255A}"/>
                </a:ext>
              </a:extLst>
            </p:cNvPr>
            <p:cNvCxnSpPr>
              <a:cxnSpLocks/>
            </p:cNvCxnSpPr>
            <p:nvPr/>
          </p:nvCxnSpPr>
          <p:spPr>
            <a:xfrm>
              <a:off x="15233389" y="2896786"/>
              <a:ext cx="965553" cy="736247"/>
            </a:xfrm>
            <a:prstGeom prst="straightConnector1">
              <a:avLst/>
            </a:prstGeom>
            <a:ln w="50800">
              <a:solidFill>
                <a:srgbClr val="F1A6A2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线箭头连接符 73">
              <a:extLst>
                <a:ext uri="{FF2B5EF4-FFF2-40B4-BE49-F238E27FC236}">
                  <a16:creationId xmlns:a16="http://schemas.microsoft.com/office/drawing/2014/main" id="{57C0EC4C-0BC8-6326-F511-6A6591CAB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41514" y="2891552"/>
              <a:ext cx="1058454" cy="755253"/>
            </a:xfrm>
            <a:prstGeom prst="straightConnector1">
              <a:avLst/>
            </a:prstGeom>
            <a:ln w="50800">
              <a:solidFill>
                <a:srgbClr val="F1A6A2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线箭头连接符 74">
              <a:extLst>
                <a:ext uri="{FF2B5EF4-FFF2-40B4-BE49-F238E27FC236}">
                  <a16:creationId xmlns:a16="http://schemas.microsoft.com/office/drawing/2014/main" id="{04CAFA6D-4432-782D-4006-5454AEC693EC}"/>
                </a:ext>
              </a:extLst>
            </p:cNvPr>
            <p:cNvCxnSpPr>
              <a:cxnSpLocks/>
            </p:cNvCxnSpPr>
            <p:nvPr/>
          </p:nvCxnSpPr>
          <p:spPr>
            <a:xfrm>
              <a:off x="15233389" y="2892874"/>
              <a:ext cx="216618" cy="758401"/>
            </a:xfrm>
            <a:prstGeom prst="straightConnector1">
              <a:avLst/>
            </a:prstGeom>
            <a:ln w="50800">
              <a:solidFill>
                <a:srgbClr val="F1A6A2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线箭头连接符 75">
              <a:extLst>
                <a:ext uri="{FF2B5EF4-FFF2-40B4-BE49-F238E27FC236}">
                  <a16:creationId xmlns:a16="http://schemas.microsoft.com/office/drawing/2014/main" id="{B17660C8-65EB-BA24-8217-9FDD638F86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193238" y="2887688"/>
              <a:ext cx="309958" cy="755406"/>
            </a:xfrm>
            <a:prstGeom prst="straightConnector1">
              <a:avLst/>
            </a:prstGeom>
            <a:ln w="50800">
              <a:solidFill>
                <a:srgbClr val="F1A6A2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线箭头连接符 76">
              <a:extLst>
                <a:ext uri="{FF2B5EF4-FFF2-40B4-BE49-F238E27FC236}">
                  <a16:creationId xmlns:a16="http://schemas.microsoft.com/office/drawing/2014/main" id="{AA50E9E3-E95D-88C4-95AF-E537C5ECDAF1}"/>
                </a:ext>
              </a:extLst>
            </p:cNvPr>
            <p:cNvCxnSpPr>
              <a:cxnSpLocks/>
            </p:cNvCxnSpPr>
            <p:nvPr/>
          </p:nvCxnSpPr>
          <p:spPr>
            <a:xfrm>
              <a:off x="14069023" y="2883976"/>
              <a:ext cx="2129918" cy="752145"/>
            </a:xfrm>
            <a:prstGeom prst="straightConnector1">
              <a:avLst/>
            </a:prstGeom>
            <a:ln w="50800">
              <a:solidFill>
                <a:srgbClr val="B5C8E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线箭头连接符 77">
              <a:extLst>
                <a:ext uri="{FF2B5EF4-FFF2-40B4-BE49-F238E27FC236}">
                  <a16:creationId xmlns:a16="http://schemas.microsoft.com/office/drawing/2014/main" id="{75570F62-9F68-FD95-67C6-9172EEBF87A3}"/>
                </a:ext>
              </a:extLst>
            </p:cNvPr>
            <p:cNvCxnSpPr>
              <a:cxnSpLocks/>
            </p:cNvCxnSpPr>
            <p:nvPr/>
          </p:nvCxnSpPr>
          <p:spPr>
            <a:xfrm>
              <a:off x="14069023" y="2894912"/>
              <a:ext cx="1383160" cy="754664"/>
            </a:xfrm>
            <a:prstGeom prst="straightConnector1">
              <a:avLst/>
            </a:prstGeom>
            <a:ln w="50800">
              <a:solidFill>
                <a:srgbClr val="B6C8E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图片 78">
              <a:extLst>
                <a:ext uri="{FF2B5EF4-FFF2-40B4-BE49-F238E27FC236}">
                  <a16:creationId xmlns:a16="http://schemas.microsoft.com/office/drawing/2014/main" id="{9E2DF3D5-0247-46AB-8AE4-DFB2FC1D1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97068" y="2209189"/>
              <a:ext cx="347411" cy="291105"/>
            </a:xfrm>
            <a:prstGeom prst="rect">
              <a:avLst/>
            </a:prstGeom>
          </p:spPr>
        </p:pic>
        <p:pic>
          <p:nvPicPr>
            <p:cNvPr id="85" name="图片 79">
              <a:extLst>
                <a:ext uri="{FF2B5EF4-FFF2-40B4-BE49-F238E27FC236}">
                  <a16:creationId xmlns:a16="http://schemas.microsoft.com/office/drawing/2014/main" id="{02DA0D26-671D-6067-4C3D-71CF7857F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19344" y="2215963"/>
              <a:ext cx="195770" cy="315700"/>
            </a:xfrm>
            <a:prstGeom prst="rect">
              <a:avLst/>
            </a:prstGeom>
          </p:spPr>
        </p:pic>
        <p:pic>
          <p:nvPicPr>
            <p:cNvPr id="86" name="图片 80">
              <a:extLst>
                <a:ext uri="{FF2B5EF4-FFF2-40B4-BE49-F238E27FC236}">
                  <a16:creationId xmlns:a16="http://schemas.microsoft.com/office/drawing/2014/main" id="{4F247434-EEBF-B6D5-0C87-5F5A875A0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868499" y="2228263"/>
              <a:ext cx="238969" cy="277897"/>
            </a:xfrm>
            <a:prstGeom prst="rect">
              <a:avLst/>
            </a:prstGeom>
          </p:spPr>
        </p:pic>
        <p:cxnSp>
          <p:nvCxnSpPr>
            <p:cNvPr id="87" name="直线箭头连接符 81">
              <a:extLst>
                <a:ext uri="{FF2B5EF4-FFF2-40B4-BE49-F238E27FC236}">
                  <a16:creationId xmlns:a16="http://schemas.microsoft.com/office/drawing/2014/main" id="{F2282141-4188-EF4E-6A24-35AC579270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75402" y="2891552"/>
              <a:ext cx="1166352" cy="776448"/>
            </a:xfrm>
            <a:prstGeom prst="straightConnector1">
              <a:avLst/>
            </a:prstGeom>
            <a:ln w="50800">
              <a:solidFill>
                <a:srgbClr val="D30200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线箭头连接符 82">
              <a:extLst>
                <a:ext uri="{FF2B5EF4-FFF2-40B4-BE49-F238E27FC236}">
                  <a16:creationId xmlns:a16="http://schemas.microsoft.com/office/drawing/2014/main" id="{6DBDAF86-4D0C-A1F1-BBE5-D634710E5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67383" y="2889854"/>
              <a:ext cx="2426644" cy="778145"/>
            </a:xfrm>
            <a:prstGeom prst="straightConnector1">
              <a:avLst/>
            </a:prstGeom>
            <a:ln w="50800">
              <a:solidFill>
                <a:srgbClr val="D30200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线箭头连接符 83">
              <a:extLst>
                <a:ext uri="{FF2B5EF4-FFF2-40B4-BE49-F238E27FC236}">
                  <a16:creationId xmlns:a16="http://schemas.microsoft.com/office/drawing/2014/main" id="{EE9ECEC5-2886-2A24-3D00-BBA88CAF8A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67383" y="2883976"/>
              <a:ext cx="2036" cy="788490"/>
            </a:xfrm>
            <a:prstGeom prst="straightConnector1">
              <a:avLst/>
            </a:prstGeom>
            <a:ln w="50800">
              <a:solidFill>
                <a:srgbClr val="3261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85">
              <a:extLst>
                <a:ext uri="{FF2B5EF4-FFF2-40B4-BE49-F238E27FC236}">
                  <a16:creationId xmlns:a16="http://schemas.microsoft.com/office/drawing/2014/main" id="{C20BC3C6-D072-73EB-FE97-580B7CBD8EB1}"/>
                </a:ext>
              </a:extLst>
            </p:cNvPr>
            <p:cNvCxnSpPr>
              <a:cxnSpLocks/>
            </p:cNvCxnSpPr>
            <p:nvPr/>
          </p:nvCxnSpPr>
          <p:spPr>
            <a:xfrm>
              <a:off x="15026560" y="2868201"/>
              <a:ext cx="139802" cy="0"/>
            </a:xfrm>
            <a:prstGeom prst="line">
              <a:avLst/>
            </a:prstGeom>
            <a:ln w="38100">
              <a:solidFill>
                <a:srgbClr val="B343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弧 86">
              <a:extLst>
                <a:ext uri="{FF2B5EF4-FFF2-40B4-BE49-F238E27FC236}">
                  <a16:creationId xmlns:a16="http://schemas.microsoft.com/office/drawing/2014/main" id="{42CC4360-1785-9A8E-B672-CD4F5B1099EA}"/>
                </a:ext>
              </a:extLst>
            </p:cNvPr>
            <p:cNvSpPr/>
            <p:nvPr/>
          </p:nvSpPr>
          <p:spPr>
            <a:xfrm rot="5400000">
              <a:off x="15057802" y="2558553"/>
              <a:ext cx="210792" cy="174585"/>
            </a:xfrm>
            <a:prstGeom prst="arc">
              <a:avLst/>
            </a:prstGeom>
            <a:ln w="38100">
              <a:solidFill>
                <a:srgbClr val="B343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28"/>
            </a:p>
          </p:txBody>
        </p:sp>
        <p:cxnSp>
          <p:nvCxnSpPr>
            <p:cNvPr id="93" name="直线连接符 87">
              <a:extLst>
                <a:ext uri="{FF2B5EF4-FFF2-40B4-BE49-F238E27FC236}">
                  <a16:creationId xmlns:a16="http://schemas.microsoft.com/office/drawing/2014/main" id="{7212CE38-1F61-E96E-BEED-49D1B772E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49064" y="2540450"/>
              <a:ext cx="0" cy="111264"/>
            </a:xfrm>
            <a:prstGeom prst="line">
              <a:avLst/>
            </a:prstGeom>
            <a:ln w="38100">
              <a:solidFill>
                <a:srgbClr val="B343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三角形 88">
              <a:extLst>
                <a:ext uri="{FF2B5EF4-FFF2-40B4-BE49-F238E27FC236}">
                  <a16:creationId xmlns:a16="http://schemas.microsoft.com/office/drawing/2014/main" id="{CC68744E-4B4B-5659-255A-3721A11DF739}"/>
                </a:ext>
              </a:extLst>
            </p:cNvPr>
            <p:cNvSpPr/>
            <p:nvPr/>
          </p:nvSpPr>
          <p:spPr>
            <a:xfrm flipV="1">
              <a:off x="15126904" y="2286148"/>
              <a:ext cx="244320" cy="254301"/>
            </a:xfrm>
            <a:prstGeom prst="triangle">
              <a:avLst/>
            </a:prstGeom>
            <a:noFill/>
            <a:ln w="38100">
              <a:solidFill>
                <a:srgbClr val="B34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/>
            </a:p>
          </p:txBody>
        </p:sp>
        <p:sp>
          <p:nvSpPr>
            <p:cNvPr id="95" name="圆角矩形 89">
              <a:extLst>
                <a:ext uri="{FF2B5EF4-FFF2-40B4-BE49-F238E27FC236}">
                  <a16:creationId xmlns:a16="http://schemas.microsoft.com/office/drawing/2014/main" id="{41D04B18-325E-6C29-7C00-B40993DECA14}"/>
                </a:ext>
              </a:extLst>
            </p:cNvPr>
            <p:cNvSpPr/>
            <p:nvPr/>
          </p:nvSpPr>
          <p:spPr>
            <a:xfrm>
              <a:off x="15416212" y="2563031"/>
              <a:ext cx="865537" cy="37060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34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kumimoji="1" lang="en-US" altLang="zh-CN" sz="1600" dirty="0">
                  <a:solidFill>
                    <a:srgbClr val="B343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Jammer</a:t>
              </a:r>
              <a:endParaRPr kumimoji="1" lang="zh-CN" altLang="en-US" sz="1600" dirty="0">
                <a:solidFill>
                  <a:srgbClr val="B3430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6" name="直线连接符 90">
              <a:extLst>
                <a:ext uri="{FF2B5EF4-FFF2-40B4-BE49-F238E27FC236}">
                  <a16:creationId xmlns:a16="http://schemas.microsoft.com/office/drawing/2014/main" id="{3AFFC08E-465A-80F1-6184-0CD6EC53B1F0}"/>
                </a:ext>
              </a:extLst>
            </p:cNvPr>
            <p:cNvCxnSpPr>
              <a:cxnSpLocks/>
            </p:cNvCxnSpPr>
            <p:nvPr/>
          </p:nvCxnSpPr>
          <p:spPr>
            <a:xfrm>
              <a:off x="16266423" y="2868201"/>
              <a:ext cx="139802" cy="0"/>
            </a:xfrm>
            <a:prstGeom prst="line">
              <a:avLst/>
            </a:prstGeom>
            <a:ln w="38100">
              <a:solidFill>
                <a:srgbClr val="B343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弧 91">
              <a:extLst>
                <a:ext uri="{FF2B5EF4-FFF2-40B4-BE49-F238E27FC236}">
                  <a16:creationId xmlns:a16="http://schemas.microsoft.com/office/drawing/2014/main" id="{C5EA8CF1-F3D4-0DD8-E4DA-8A53A22E56FC}"/>
                </a:ext>
              </a:extLst>
            </p:cNvPr>
            <p:cNvSpPr/>
            <p:nvPr/>
          </p:nvSpPr>
          <p:spPr>
            <a:xfrm rot="5400000">
              <a:off x="16297665" y="2558553"/>
              <a:ext cx="210792" cy="174585"/>
            </a:xfrm>
            <a:prstGeom prst="arc">
              <a:avLst/>
            </a:prstGeom>
            <a:ln w="38100">
              <a:solidFill>
                <a:srgbClr val="B343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sz="1328"/>
            </a:p>
          </p:txBody>
        </p:sp>
        <p:cxnSp>
          <p:nvCxnSpPr>
            <p:cNvPr id="98" name="直线连接符 92">
              <a:extLst>
                <a:ext uri="{FF2B5EF4-FFF2-40B4-BE49-F238E27FC236}">
                  <a16:creationId xmlns:a16="http://schemas.microsoft.com/office/drawing/2014/main" id="{F37C8680-0273-43B2-D5E9-87266A2406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88928" y="2540450"/>
              <a:ext cx="0" cy="111264"/>
            </a:xfrm>
            <a:prstGeom prst="line">
              <a:avLst/>
            </a:prstGeom>
            <a:ln w="38100">
              <a:solidFill>
                <a:srgbClr val="B343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三角形 93">
              <a:extLst>
                <a:ext uri="{FF2B5EF4-FFF2-40B4-BE49-F238E27FC236}">
                  <a16:creationId xmlns:a16="http://schemas.microsoft.com/office/drawing/2014/main" id="{A0F1092F-3716-B391-5B8D-E6EE856FB177}"/>
                </a:ext>
              </a:extLst>
            </p:cNvPr>
            <p:cNvSpPr/>
            <p:nvPr/>
          </p:nvSpPr>
          <p:spPr>
            <a:xfrm flipV="1">
              <a:off x="16366767" y="2286148"/>
              <a:ext cx="244320" cy="254301"/>
            </a:xfrm>
            <a:prstGeom prst="triangle">
              <a:avLst/>
            </a:prstGeom>
            <a:noFill/>
            <a:ln w="38100">
              <a:solidFill>
                <a:srgbClr val="B34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/>
            </a:p>
          </p:txBody>
        </p:sp>
        <p:sp>
          <p:nvSpPr>
            <p:cNvPr id="90" name="圆角矩形 84">
              <a:extLst>
                <a:ext uri="{FF2B5EF4-FFF2-40B4-BE49-F238E27FC236}">
                  <a16:creationId xmlns:a16="http://schemas.microsoft.com/office/drawing/2014/main" id="{B60505FA-DF41-28EF-415B-44C8D3050AFC}"/>
                </a:ext>
              </a:extLst>
            </p:cNvPr>
            <p:cNvSpPr/>
            <p:nvPr/>
          </p:nvSpPr>
          <p:spPr>
            <a:xfrm>
              <a:off x="14346581" y="2563031"/>
              <a:ext cx="770000" cy="37850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34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dirty="0">
                  <a:solidFill>
                    <a:srgbClr val="B3430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Wi-Fi</a:t>
              </a:r>
              <a:endParaRPr kumimoji="1" lang="zh-CN" altLang="en-US" sz="1600" dirty="0">
                <a:solidFill>
                  <a:srgbClr val="B3430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直线连接符 63">
              <a:extLst>
                <a:ext uri="{FF2B5EF4-FFF2-40B4-BE49-F238E27FC236}">
                  <a16:creationId xmlns:a16="http://schemas.microsoft.com/office/drawing/2014/main" id="{9A38C4E2-35D2-BBEA-B324-68FCD65D56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076994" y="3814376"/>
              <a:ext cx="0" cy="219309"/>
            </a:xfrm>
            <a:prstGeom prst="line">
              <a:avLst/>
            </a:prstGeom>
            <a:ln w="38100">
              <a:solidFill>
                <a:srgbClr val="B343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三角形 64">
              <a:extLst>
                <a:ext uri="{FF2B5EF4-FFF2-40B4-BE49-F238E27FC236}">
                  <a16:creationId xmlns:a16="http://schemas.microsoft.com/office/drawing/2014/main" id="{BAA8BB80-3784-D7A9-D696-8F13CE799980}"/>
                </a:ext>
              </a:extLst>
            </p:cNvPr>
            <p:cNvSpPr/>
            <p:nvPr/>
          </p:nvSpPr>
          <p:spPr>
            <a:xfrm flipV="1">
              <a:off x="13974694" y="3625315"/>
              <a:ext cx="204599" cy="212957"/>
            </a:xfrm>
            <a:prstGeom prst="triangle">
              <a:avLst/>
            </a:prstGeom>
            <a:noFill/>
            <a:ln w="38100">
              <a:solidFill>
                <a:srgbClr val="B343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/>
            </a:p>
          </p:txBody>
        </p:sp>
        <p:cxnSp>
          <p:nvCxnSpPr>
            <p:cNvPr id="71" name="直线箭头连接符 65">
              <a:extLst>
                <a:ext uri="{FF2B5EF4-FFF2-40B4-BE49-F238E27FC236}">
                  <a16:creationId xmlns:a16="http://schemas.microsoft.com/office/drawing/2014/main" id="{6687E05B-3AA0-C8D1-F424-19455028078A}"/>
                </a:ext>
              </a:extLst>
            </p:cNvPr>
            <p:cNvCxnSpPr>
              <a:cxnSpLocks/>
            </p:cNvCxnSpPr>
            <p:nvPr/>
          </p:nvCxnSpPr>
          <p:spPr>
            <a:xfrm>
              <a:off x="14081167" y="3848117"/>
              <a:ext cx="0" cy="505714"/>
            </a:xfrm>
            <a:prstGeom prst="straightConnector1">
              <a:avLst/>
            </a:prstGeom>
            <a:ln w="38100" cap="flat">
              <a:solidFill>
                <a:srgbClr val="B34301"/>
              </a:solidFill>
              <a:miter lim="800000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66">
              <a:extLst>
                <a:ext uri="{FF2B5EF4-FFF2-40B4-BE49-F238E27FC236}">
                  <a16:creationId xmlns:a16="http://schemas.microsoft.com/office/drawing/2014/main" id="{90E5FF00-4A02-549E-246F-CDBA31A51A4B}"/>
                </a:ext>
              </a:extLst>
            </p:cNvPr>
            <p:cNvSpPr txBox="1"/>
            <p:nvPr/>
          </p:nvSpPr>
          <p:spPr>
            <a:xfrm>
              <a:off x="13797192" y="3651662"/>
              <a:ext cx="272886" cy="37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B342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19" name="图片 14">
              <a:extLst>
                <a:ext uri="{FF2B5EF4-FFF2-40B4-BE49-F238E27FC236}">
                  <a16:creationId xmlns:a16="http://schemas.microsoft.com/office/drawing/2014/main" id="{8B002599-0389-F989-8B4C-C1D053D58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57798" y="5357712"/>
              <a:ext cx="359556" cy="579821"/>
            </a:xfrm>
            <a:prstGeom prst="rect">
              <a:avLst/>
            </a:prstGeom>
          </p:spPr>
        </p:pic>
        <p:pic>
          <p:nvPicPr>
            <p:cNvPr id="22" name="图片 15">
              <a:extLst>
                <a:ext uri="{FF2B5EF4-FFF2-40B4-BE49-F238E27FC236}">
                  <a16:creationId xmlns:a16="http://schemas.microsoft.com/office/drawing/2014/main" id="{484AE513-FA75-50C5-A994-2577C3951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319857" y="5335333"/>
              <a:ext cx="697034" cy="584064"/>
            </a:xfrm>
            <a:prstGeom prst="rect">
              <a:avLst/>
            </a:prstGeom>
          </p:spPr>
        </p:pic>
        <p:sp>
          <p:nvSpPr>
            <p:cNvPr id="23" name="文本框 16">
              <a:extLst>
                <a:ext uri="{FF2B5EF4-FFF2-40B4-BE49-F238E27FC236}">
                  <a16:creationId xmlns:a16="http://schemas.microsoft.com/office/drawing/2014/main" id="{489690A5-EEE4-3A7D-6170-FA37E1E4F87D}"/>
                </a:ext>
              </a:extLst>
            </p:cNvPr>
            <p:cNvSpPr txBox="1"/>
            <p:nvPr/>
          </p:nvSpPr>
          <p:spPr>
            <a:xfrm>
              <a:off x="16102538" y="5121696"/>
              <a:ext cx="488323" cy="713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600" dirty="0">
                  <a:solidFill>
                    <a:schemeClr val="bg1"/>
                  </a:solidFill>
                  <a:latin typeface="Canela" pitchFamily="2" charset="0"/>
                  <a:cs typeface="Arial" panose="020B0604020202020204" pitchFamily="34" charset="0"/>
                </a:rPr>
                <a:t>…</a:t>
              </a:r>
              <a:endParaRPr kumimoji="1" lang="zh-CN" altLang="en-US" sz="3600" dirty="0">
                <a:solidFill>
                  <a:schemeClr val="bg1"/>
                </a:solidFill>
                <a:latin typeface="Canela" pitchFamily="2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直线箭头连接符 17">
              <a:extLst>
                <a:ext uri="{FF2B5EF4-FFF2-40B4-BE49-F238E27FC236}">
                  <a16:creationId xmlns:a16="http://schemas.microsoft.com/office/drawing/2014/main" id="{8E735FA5-37DA-3CEE-A128-ED631E983A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16923" y="5047904"/>
              <a:ext cx="0" cy="364720"/>
            </a:xfrm>
            <a:prstGeom prst="straightConnector1">
              <a:avLst/>
            </a:prstGeom>
            <a:ln w="63500" cap="flat">
              <a:solidFill>
                <a:schemeClr val="tx1"/>
              </a:solidFill>
              <a:miter lim="800000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18">
              <a:extLst>
                <a:ext uri="{FF2B5EF4-FFF2-40B4-BE49-F238E27FC236}">
                  <a16:creationId xmlns:a16="http://schemas.microsoft.com/office/drawing/2014/main" id="{A9D813D1-702C-6614-ED6D-3FB9E02D4FCB}"/>
                </a:ext>
              </a:extLst>
            </p:cNvPr>
            <p:cNvGrpSpPr/>
            <p:nvPr/>
          </p:nvGrpSpPr>
          <p:grpSpPr>
            <a:xfrm>
              <a:off x="13924138" y="4427469"/>
              <a:ext cx="2503288" cy="508763"/>
              <a:chOff x="2731488" y="4108352"/>
              <a:chExt cx="4288624" cy="721898"/>
            </a:xfrm>
          </p:grpSpPr>
          <p:sp>
            <p:nvSpPr>
              <p:cNvPr id="38" name="梯形 31">
                <a:extLst>
                  <a:ext uri="{FF2B5EF4-FFF2-40B4-BE49-F238E27FC236}">
                    <a16:creationId xmlns:a16="http://schemas.microsoft.com/office/drawing/2014/main" id="{FDE8F05D-2789-F563-5734-E9F879B3182A}"/>
                  </a:ext>
                </a:extLst>
              </p:cNvPr>
              <p:cNvSpPr/>
              <p:nvPr/>
            </p:nvSpPr>
            <p:spPr>
              <a:xfrm flipV="1">
                <a:off x="2731488" y="4358730"/>
                <a:ext cx="4285671" cy="452154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39" name="椭圆 32">
                <a:extLst>
                  <a:ext uri="{FF2B5EF4-FFF2-40B4-BE49-F238E27FC236}">
                    <a16:creationId xmlns:a16="http://schemas.microsoft.com/office/drawing/2014/main" id="{87618E22-B527-7B2C-4AFB-B49B56D0D736}"/>
                  </a:ext>
                </a:extLst>
              </p:cNvPr>
              <p:cNvSpPr/>
              <p:nvPr/>
            </p:nvSpPr>
            <p:spPr>
              <a:xfrm>
                <a:off x="3973531" y="4443240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40" name="椭圆 33">
                <a:extLst>
                  <a:ext uri="{FF2B5EF4-FFF2-40B4-BE49-F238E27FC236}">
                    <a16:creationId xmlns:a16="http://schemas.microsoft.com/office/drawing/2014/main" id="{B9D2DC79-4394-0D68-D4C4-FBFEDFD9C497}"/>
                  </a:ext>
                </a:extLst>
              </p:cNvPr>
              <p:cNvSpPr/>
              <p:nvPr/>
            </p:nvSpPr>
            <p:spPr>
              <a:xfrm>
                <a:off x="3973531" y="4619320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41" name="椭圆 34">
                <a:extLst>
                  <a:ext uri="{FF2B5EF4-FFF2-40B4-BE49-F238E27FC236}">
                    <a16:creationId xmlns:a16="http://schemas.microsoft.com/office/drawing/2014/main" id="{17255673-A0F5-235D-1BA9-484DDA0A4FC9}"/>
                  </a:ext>
                </a:extLst>
              </p:cNvPr>
              <p:cNvSpPr/>
              <p:nvPr/>
            </p:nvSpPr>
            <p:spPr>
              <a:xfrm>
                <a:off x="4142957" y="4443240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42" name="椭圆 35">
                <a:extLst>
                  <a:ext uri="{FF2B5EF4-FFF2-40B4-BE49-F238E27FC236}">
                    <a16:creationId xmlns:a16="http://schemas.microsoft.com/office/drawing/2014/main" id="{560855E2-0008-DAB4-88D0-7D93A14CEF6A}"/>
                  </a:ext>
                </a:extLst>
              </p:cNvPr>
              <p:cNvSpPr/>
              <p:nvPr/>
            </p:nvSpPr>
            <p:spPr>
              <a:xfrm>
                <a:off x="4142957" y="4619320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43" name="椭圆 36">
                <a:extLst>
                  <a:ext uri="{FF2B5EF4-FFF2-40B4-BE49-F238E27FC236}">
                    <a16:creationId xmlns:a16="http://schemas.microsoft.com/office/drawing/2014/main" id="{3C3C02BA-6FB5-3DDB-C592-63A6595EE365}"/>
                  </a:ext>
                </a:extLst>
              </p:cNvPr>
              <p:cNvSpPr/>
              <p:nvPr/>
            </p:nvSpPr>
            <p:spPr>
              <a:xfrm>
                <a:off x="4312383" y="444323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44" name="椭圆 37">
                <a:extLst>
                  <a:ext uri="{FF2B5EF4-FFF2-40B4-BE49-F238E27FC236}">
                    <a16:creationId xmlns:a16="http://schemas.microsoft.com/office/drawing/2014/main" id="{FADE277E-556E-0A32-EAE7-3EBB1E82622C}"/>
                  </a:ext>
                </a:extLst>
              </p:cNvPr>
              <p:cNvSpPr/>
              <p:nvPr/>
            </p:nvSpPr>
            <p:spPr>
              <a:xfrm>
                <a:off x="4312383" y="461931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45" name="椭圆 38">
                <a:extLst>
                  <a:ext uri="{FF2B5EF4-FFF2-40B4-BE49-F238E27FC236}">
                    <a16:creationId xmlns:a16="http://schemas.microsoft.com/office/drawing/2014/main" id="{E6311F66-7D17-4572-770B-F599F4F1DC77}"/>
                  </a:ext>
                </a:extLst>
              </p:cNvPr>
              <p:cNvSpPr/>
              <p:nvPr/>
            </p:nvSpPr>
            <p:spPr>
              <a:xfrm>
                <a:off x="4481809" y="444323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46" name="椭圆 39">
                <a:extLst>
                  <a:ext uri="{FF2B5EF4-FFF2-40B4-BE49-F238E27FC236}">
                    <a16:creationId xmlns:a16="http://schemas.microsoft.com/office/drawing/2014/main" id="{F3494EEC-F09D-2B1F-2E1F-578FCFF1D98C}"/>
                  </a:ext>
                </a:extLst>
              </p:cNvPr>
              <p:cNvSpPr/>
              <p:nvPr/>
            </p:nvSpPr>
            <p:spPr>
              <a:xfrm>
                <a:off x="4481809" y="461931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47" name="椭圆 40">
                <a:extLst>
                  <a:ext uri="{FF2B5EF4-FFF2-40B4-BE49-F238E27FC236}">
                    <a16:creationId xmlns:a16="http://schemas.microsoft.com/office/drawing/2014/main" id="{736FD1E2-27A5-C062-F075-95E544570021}"/>
                  </a:ext>
                </a:extLst>
              </p:cNvPr>
              <p:cNvSpPr/>
              <p:nvPr/>
            </p:nvSpPr>
            <p:spPr>
              <a:xfrm>
                <a:off x="4651235" y="444323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48" name="椭圆 41">
                <a:extLst>
                  <a:ext uri="{FF2B5EF4-FFF2-40B4-BE49-F238E27FC236}">
                    <a16:creationId xmlns:a16="http://schemas.microsoft.com/office/drawing/2014/main" id="{357D1371-B050-6D46-15D8-BF9A9D8F89E6}"/>
                  </a:ext>
                </a:extLst>
              </p:cNvPr>
              <p:cNvSpPr/>
              <p:nvPr/>
            </p:nvSpPr>
            <p:spPr>
              <a:xfrm>
                <a:off x="4651235" y="461931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49" name="椭圆 42">
                <a:extLst>
                  <a:ext uri="{FF2B5EF4-FFF2-40B4-BE49-F238E27FC236}">
                    <a16:creationId xmlns:a16="http://schemas.microsoft.com/office/drawing/2014/main" id="{42C96FC7-159E-5E24-0AD4-6C38A1A57050}"/>
                  </a:ext>
                </a:extLst>
              </p:cNvPr>
              <p:cNvSpPr/>
              <p:nvPr/>
            </p:nvSpPr>
            <p:spPr>
              <a:xfrm>
                <a:off x="4820661" y="444323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50" name="椭圆 43">
                <a:extLst>
                  <a:ext uri="{FF2B5EF4-FFF2-40B4-BE49-F238E27FC236}">
                    <a16:creationId xmlns:a16="http://schemas.microsoft.com/office/drawing/2014/main" id="{7CCEF2BA-BE17-B7B5-DF5D-E0ECD9FD8AA1}"/>
                  </a:ext>
                </a:extLst>
              </p:cNvPr>
              <p:cNvSpPr/>
              <p:nvPr/>
            </p:nvSpPr>
            <p:spPr>
              <a:xfrm>
                <a:off x="4820661" y="461931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51" name="椭圆 44">
                <a:extLst>
                  <a:ext uri="{FF2B5EF4-FFF2-40B4-BE49-F238E27FC236}">
                    <a16:creationId xmlns:a16="http://schemas.microsoft.com/office/drawing/2014/main" id="{84B9957A-4DDE-44E4-A1AC-B0FD174F4559}"/>
                  </a:ext>
                </a:extLst>
              </p:cNvPr>
              <p:cNvSpPr/>
              <p:nvPr/>
            </p:nvSpPr>
            <p:spPr>
              <a:xfrm>
                <a:off x="4990087" y="444323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52" name="椭圆 45">
                <a:extLst>
                  <a:ext uri="{FF2B5EF4-FFF2-40B4-BE49-F238E27FC236}">
                    <a16:creationId xmlns:a16="http://schemas.microsoft.com/office/drawing/2014/main" id="{E87B685C-C16A-7423-0F0F-74B2B3267F60}"/>
                  </a:ext>
                </a:extLst>
              </p:cNvPr>
              <p:cNvSpPr/>
              <p:nvPr/>
            </p:nvSpPr>
            <p:spPr>
              <a:xfrm>
                <a:off x="4990087" y="461931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53" name="椭圆 46">
                <a:extLst>
                  <a:ext uri="{FF2B5EF4-FFF2-40B4-BE49-F238E27FC236}">
                    <a16:creationId xmlns:a16="http://schemas.microsoft.com/office/drawing/2014/main" id="{E9DFB25F-52C7-B827-BF54-4E8A4791F179}"/>
                  </a:ext>
                </a:extLst>
              </p:cNvPr>
              <p:cNvSpPr/>
              <p:nvPr/>
            </p:nvSpPr>
            <p:spPr>
              <a:xfrm>
                <a:off x="5159513" y="444323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54" name="椭圆 47">
                <a:extLst>
                  <a:ext uri="{FF2B5EF4-FFF2-40B4-BE49-F238E27FC236}">
                    <a16:creationId xmlns:a16="http://schemas.microsoft.com/office/drawing/2014/main" id="{D89A723A-9536-1CF5-61E0-CA6A34D2766D}"/>
                  </a:ext>
                </a:extLst>
              </p:cNvPr>
              <p:cNvSpPr/>
              <p:nvPr/>
            </p:nvSpPr>
            <p:spPr>
              <a:xfrm>
                <a:off x="5159513" y="461931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55" name="椭圆 48">
                <a:extLst>
                  <a:ext uri="{FF2B5EF4-FFF2-40B4-BE49-F238E27FC236}">
                    <a16:creationId xmlns:a16="http://schemas.microsoft.com/office/drawing/2014/main" id="{F51553F2-555A-469F-CD00-7FBA03DB666C}"/>
                  </a:ext>
                </a:extLst>
              </p:cNvPr>
              <p:cNvSpPr/>
              <p:nvPr/>
            </p:nvSpPr>
            <p:spPr>
              <a:xfrm>
                <a:off x="5324878" y="444323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56" name="椭圆 49">
                <a:extLst>
                  <a:ext uri="{FF2B5EF4-FFF2-40B4-BE49-F238E27FC236}">
                    <a16:creationId xmlns:a16="http://schemas.microsoft.com/office/drawing/2014/main" id="{058EA359-5C2B-5055-90FB-31CED27B7E0E}"/>
                  </a:ext>
                </a:extLst>
              </p:cNvPr>
              <p:cNvSpPr/>
              <p:nvPr/>
            </p:nvSpPr>
            <p:spPr>
              <a:xfrm>
                <a:off x="5324878" y="461931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57" name="椭圆 50">
                <a:extLst>
                  <a:ext uri="{FF2B5EF4-FFF2-40B4-BE49-F238E27FC236}">
                    <a16:creationId xmlns:a16="http://schemas.microsoft.com/office/drawing/2014/main" id="{9212E0F1-9CAC-D355-FF8E-0730A8E20293}"/>
                  </a:ext>
                </a:extLst>
              </p:cNvPr>
              <p:cNvSpPr/>
              <p:nvPr/>
            </p:nvSpPr>
            <p:spPr>
              <a:xfrm>
                <a:off x="5494304" y="444323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58" name="椭圆 51">
                <a:extLst>
                  <a:ext uri="{FF2B5EF4-FFF2-40B4-BE49-F238E27FC236}">
                    <a16:creationId xmlns:a16="http://schemas.microsoft.com/office/drawing/2014/main" id="{F896C96D-6CB7-2DD7-D31A-55D4B31F8B3C}"/>
                  </a:ext>
                </a:extLst>
              </p:cNvPr>
              <p:cNvSpPr/>
              <p:nvPr/>
            </p:nvSpPr>
            <p:spPr>
              <a:xfrm>
                <a:off x="5494304" y="461931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59" name="椭圆 52">
                <a:extLst>
                  <a:ext uri="{FF2B5EF4-FFF2-40B4-BE49-F238E27FC236}">
                    <a16:creationId xmlns:a16="http://schemas.microsoft.com/office/drawing/2014/main" id="{8EB9E4B5-B558-DB93-84EB-C017D207C88E}"/>
                  </a:ext>
                </a:extLst>
              </p:cNvPr>
              <p:cNvSpPr/>
              <p:nvPr/>
            </p:nvSpPr>
            <p:spPr>
              <a:xfrm>
                <a:off x="5663730" y="444323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60" name="椭圆 54">
                <a:extLst>
                  <a:ext uri="{FF2B5EF4-FFF2-40B4-BE49-F238E27FC236}">
                    <a16:creationId xmlns:a16="http://schemas.microsoft.com/office/drawing/2014/main" id="{AEAB410F-D0CA-8D4F-F4A5-195E6324A563}"/>
                  </a:ext>
                </a:extLst>
              </p:cNvPr>
              <p:cNvSpPr/>
              <p:nvPr/>
            </p:nvSpPr>
            <p:spPr>
              <a:xfrm>
                <a:off x="5663730" y="461931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61" name="椭圆 55">
                <a:extLst>
                  <a:ext uri="{FF2B5EF4-FFF2-40B4-BE49-F238E27FC236}">
                    <a16:creationId xmlns:a16="http://schemas.microsoft.com/office/drawing/2014/main" id="{A9CEC554-667C-5982-571B-EB0A16698BA1}"/>
                  </a:ext>
                </a:extLst>
              </p:cNvPr>
              <p:cNvSpPr/>
              <p:nvPr/>
            </p:nvSpPr>
            <p:spPr>
              <a:xfrm>
                <a:off x="3804105" y="444323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62" name="椭圆 56">
                <a:extLst>
                  <a:ext uri="{FF2B5EF4-FFF2-40B4-BE49-F238E27FC236}">
                    <a16:creationId xmlns:a16="http://schemas.microsoft.com/office/drawing/2014/main" id="{C7E82FA4-820A-7D22-EA75-7EDCC1C7A722}"/>
                  </a:ext>
                </a:extLst>
              </p:cNvPr>
              <p:cNvSpPr/>
              <p:nvPr/>
            </p:nvSpPr>
            <p:spPr>
              <a:xfrm>
                <a:off x="3804105" y="461931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63" name="椭圆 57">
                <a:extLst>
                  <a:ext uri="{FF2B5EF4-FFF2-40B4-BE49-F238E27FC236}">
                    <a16:creationId xmlns:a16="http://schemas.microsoft.com/office/drawing/2014/main" id="{DCAF2369-E20E-36A0-18AA-73AC4B4482A4}"/>
                  </a:ext>
                </a:extLst>
              </p:cNvPr>
              <p:cNvSpPr/>
              <p:nvPr/>
            </p:nvSpPr>
            <p:spPr>
              <a:xfrm>
                <a:off x="5829883" y="444323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64" name="椭圆 58">
                <a:extLst>
                  <a:ext uri="{FF2B5EF4-FFF2-40B4-BE49-F238E27FC236}">
                    <a16:creationId xmlns:a16="http://schemas.microsoft.com/office/drawing/2014/main" id="{5AADB80D-803D-9227-9C17-EFF6EF30540E}"/>
                  </a:ext>
                </a:extLst>
              </p:cNvPr>
              <p:cNvSpPr/>
              <p:nvPr/>
            </p:nvSpPr>
            <p:spPr>
              <a:xfrm>
                <a:off x="5829883" y="4619318"/>
                <a:ext cx="109627" cy="1096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65" name="圆角矩形 59">
                <a:extLst>
                  <a:ext uri="{FF2B5EF4-FFF2-40B4-BE49-F238E27FC236}">
                    <a16:creationId xmlns:a16="http://schemas.microsoft.com/office/drawing/2014/main" id="{A324694E-6DB0-1D38-14AD-5FEAA60DF9B0}"/>
                  </a:ext>
                </a:extLst>
              </p:cNvPr>
              <p:cNvSpPr/>
              <p:nvPr/>
            </p:nvSpPr>
            <p:spPr>
              <a:xfrm rot="4653782">
                <a:off x="2449382" y="4415041"/>
                <a:ext cx="713725" cy="1003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66" name="圆角矩形 60">
                <a:extLst>
                  <a:ext uri="{FF2B5EF4-FFF2-40B4-BE49-F238E27FC236}">
                    <a16:creationId xmlns:a16="http://schemas.microsoft.com/office/drawing/2014/main" id="{C744E7C6-BDF5-A1C2-AEC9-5749D85D5859}"/>
                  </a:ext>
                </a:extLst>
              </p:cNvPr>
              <p:cNvSpPr/>
              <p:nvPr/>
            </p:nvSpPr>
            <p:spPr>
              <a:xfrm>
                <a:off x="2827748" y="4729903"/>
                <a:ext cx="4123169" cy="1003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  <p:sp>
            <p:nvSpPr>
              <p:cNvPr id="67" name="圆角矩形 61">
                <a:extLst>
                  <a:ext uri="{FF2B5EF4-FFF2-40B4-BE49-F238E27FC236}">
                    <a16:creationId xmlns:a16="http://schemas.microsoft.com/office/drawing/2014/main" id="{F9736C52-29AD-6552-AB3B-353FECD991DC}"/>
                  </a:ext>
                </a:extLst>
              </p:cNvPr>
              <p:cNvSpPr/>
              <p:nvPr/>
            </p:nvSpPr>
            <p:spPr>
              <a:xfrm rot="6120000">
                <a:off x="6613076" y="4415374"/>
                <a:ext cx="713725" cy="1003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328"/>
              </a:p>
            </p:txBody>
          </p:sp>
        </p:grpSp>
        <p:cxnSp>
          <p:nvCxnSpPr>
            <p:cNvPr id="34" name="直线连接符 27">
              <a:extLst>
                <a:ext uri="{FF2B5EF4-FFF2-40B4-BE49-F238E27FC236}">
                  <a16:creationId xmlns:a16="http://schemas.microsoft.com/office/drawing/2014/main" id="{46297144-4BEA-B295-C008-3931214B74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73765" y="3812794"/>
              <a:ext cx="0" cy="219309"/>
            </a:xfrm>
            <a:prstGeom prst="line">
              <a:avLst/>
            </a:prstGeom>
            <a:ln w="38100">
              <a:solidFill>
                <a:srgbClr val="CC9E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三角形 28">
              <a:extLst>
                <a:ext uri="{FF2B5EF4-FFF2-40B4-BE49-F238E27FC236}">
                  <a16:creationId xmlns:a16="http://schemas.microsoft.com/office/drawing/2014/main" id="{2D8138EC-27A2-E652-0801-B9A961BFAA7E}"/>
                </a:ext>
              </a:extLst>
            </p:cNvPr>
            <p:cNvSpPr/>
            <p:nvPr/>
          </p:nvSpPr>
          <p:spPr>
            <a:xfrm flipV="1">
              <a:off x="15371465" y="3623733"/>
              <a:ext cx="204600" cy="212957"/>
            </a:xfrm>
            <a:prstGeom prst="triangle">
              <a:avLst/>
            </a:prstGeom>
            <a:noFill/>
            <a:ln w="38100">
              <a:solidFill>
                <a:srgbClr val="CC9E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/>
            </a:p>
          </p:txBody>
        </p:sp>
        <p:cxnSp>
          <p:nvCxnSpPr>
            <p:cNvPr id="36" name="直线箭头连接符 29">
              <a:extLst>
                <a:ext uri="{FF2B5EF4-FFF2-40B4-BE49-F238E27FC236}">
                  <a16:creationId xmlns:a16="http://schemas.microsoft.com/office/drawing/2014/main" id="{9AF07931-3FCF-4012-A5D4-84BD520EFB67}"/>
                </a:ext>
              </a:extLst>
            </p:cNvPr>
            <p:cNvCxnSpPr>
              <a:cxnSpLocks/>
            </p:cNvCxnSpPr>
            <p:nvPr/>
          </p:nvCxnSpPr>
          <p:spPr>
            <a:xfrm>
              <a:off x="15470850" y="3846535"/>
              <a:ext cx="0" cy="505714"/>
            </a:xfrm>
            <a:prstGeom prst="straightConnector1">
              <a:avLst/>
            </a:prstGeom>
            <a:ln w="38100" cap="flat">
              <a:solidFill>
                <a:srgbClr val="CC9E8B"/>
              </a:solidFill>
              <a:miter lim="800000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0">
              <a:extLst>
                <a:ext uri="{FF2B5EF4-FFF2-40B4-BE49-F238E27FC236}">
                  <a16:creationId xmlns:a16="http://schemas.microsoft.com/office/drawing/2014/main" id="{F574D6E9-6F12-60E0-5209-2330AD41E726}"/>
                </a:ext>
              </a:extLst>
            </p:cNvPr>
            <p:cNvSpPr txBox="1"/>
            <p:nvPr/>
          </p:nvSpPr>
          <p:spPr>
            <a:xfrm>
              <a:off x="14906754" y="3650080"/>
              <a:ext cx="470736" cy="37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CC9E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N-1</a:t>
              </a:r>
            </a:p>
          </p:txBody>
        </p:sp>
        <p:cxnSp>
          <p:nvCxnSpPr>
            <p:cNvPr id="29" name="直线连接符 22">
              <a:extLst>
                <a:ext uri="{FF2B5EF4-FFF2-40B4-BE49-F238E27FC236}">
                  <a16:creationId xmlns:a16="http://schemas.microsoft.com/office/drawing/2014/main" id="{0B801F5F-60BB-1801-6EB9-387063E05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98949" y="3812794"/>
              <a:ext cx="0" cy="219309"/>
            </a:xfrm>
            <a:prstGeom prst="line">
              <a:avLst/>
            </a:prstGeom>
            <a:ln w="38100">
              <a:solidFill>
                <a:srgbClr val="CC9E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三角形 23">
              <a:extLst>
                <a:ext uri="{FF2B5EF4-FFF2-40B4-BE49-F238E27FC236}">
                  <a16:creationId xmlns:a16="http://schemas.microsoft.com/office/drawing/2014/main" id="{D0179FCF-BBF0-CB4A-80BE-57A29A694639}"/>
                </a:ext>
              </a:extLst>
            </p:cNvPr>
            <p:cNvSpPr/>
            <p:nvPr/>
          </p:nvSpPr>
          <p:spPr>
            <a:xfrm flipV="1">
              <a:off x="16096648" y="3623733"/>
              <a:ext cx="204600" cy="212957"/>
            </a:xfrm>
            <a:prstGeom prst="triangle">
              <a:avLst/>
            </a:prstGeom>
            <a:noFill/>
            <a:ln w="38100">
              <a:solidFill>
                <a:srgbClr val="CC9E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28"/>
            </a:p>
          </p:txBody>
        </p:sp>
        <p:cxnSp>
          <p:nvCxnSpPr>
            <p:cNvPr id="31" name="直线箭头连接符 24">
              <a:extLst>
                <a:ext uri="{FF2B5EF4-FFF2-40B4-BE49-F238E27FC236}">
                  <a16:creationId xmlns:a16="http://schemas.microsoft.com/office/drawing/2014/main" id="{637D9AE8-9CB2-7914-37BD-F2AFEA7A043A}"/>
                </a:ext>
              </a:extLst>
            </p:cNvPr>
            <p:cNvCxnSpPr>
              <a:cxnSpLocks/>
            </p:cNvCxnSpPr>
            <p:nvPr/>
          </p:nvCxnSpPr>
          <p:spPr>
            <a:xfrm>
              <a:off x="16192489" y="3846535"/>
              <a:ext cx="0" cy="505714"/>
            </a:xfrm>
            <a:prstGeom prst="straightConnector1">
              <a:avLst/>
            </a:prstGeom>
            <a:ln w="38100" cap="flat">
              <a:solidFill>
                <a:srgbClr val="CC9E8B"/>
              </a:solidFill>
              <a:miter lim="800000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25">
              <a:extLst>
                <a:ext uri="{FF2B5EF4-FFF2-40B4-BE49-F238E27FC236}">
                  <a16:creationId xmlns:a16="http://schemas.microsoft.com/office/drawing/2014/main" id="{79DD5994-553B-76B8-EC64-36EFCB03B69C}"/>
                </a:ext>
              </a:extLst>
            </p:cNvPr>
            <p:cNvSpPr txBox="1"/>
            <p:nvPr/>
          </p:nvSpPr>
          <p:spPr>
            <a:xfrm>
              <a:off x="15821668" y="3650080"/>
              <a:ext cx="303663" cy="64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CC9E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  <a:p>
              <a:endParaRPr kumimoji="1" lang="en-US" altLang="zh-CN" sz="1600" b="1" dirty="0">
                <a:solidFill>
                  <a:srgbClr val="CC9E8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64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8F4091-3C22-003B-1DBD-611D0ACF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77BE0E-2B11-91F0-5419-3FCA1AA3D7A5}"/>
              </a:ext>
            </a:extLst>
          </p:cNvPr>
          <p:cNvSpPr txBox="1"/>
          <p:nvPr/>
        </p:nvSpPr>
        <p:spPr>
          <a:xfrm>
            <a:off x="450244" y="233464"/>
            <a:ext cx="10552949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00"/>
                </a:solidFill>
                <a:effectLst/>
                <a:latin typeface="Times"/>
              </a:rPr>
              <a:t>Key Challenges</a:t>
            </a:r>
            <a:endParaRPr lang="en-US" altLang="zh-CN" sz="3600" dirty="0">
              <a:solidFill>
                <a:srgbClr val="000000"/>
              </a:solidFill>
              <a:effectLst/>
              <a:latin typeface="Times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55713A04-8832-A494-5258-DBCE30A49609}"/>
              </a:ext>
            </a:extLst>
          </p:cNvPr>
          <p:cNvSpPr/>
          <p:nvPr/>
        </p:nvSpPr>
        <p:spPr>
          <a:xfrm>
            <a:off x="450244" y="1212434"/>
            <a:ext cx="11261110" cy="5143917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535CF31-C3B7-F0DA-4E42-F6FA75C0E80A}"/>
              </a:ext>
            </a:extLst>
          </p:cNvPr>
          <p:cNvSpPr txBox="1"/>
          <p:nvPr/>
        </p:nvSpPr>
        <p:spPr>
          <a:xfrm>
            <a:off x="815631" y="1549036"/>
            <a:ext cx="10560738" cy="4470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400" b="1" dirty="0">
                <a:latin typeface="Helvetica" pitchFamily="2" charset="0"/>
                <a:ea typeface="Microsoft YaHei" panose="020B0503020204020204" pitchFamily="34" charset="-122"/>
              </a:rPr>
              <a:t>Beam Estimation in the presence of frequency-selective fading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400" dirty="0">
                <a:latin typeface="Helvetica" pitchFamily="2" charset="0"/>
                <a:ea typeface="Microsoft YaHei" panose="020B0503020204020204" pitchFamily="34" charset="-122"/>
              </a:rPr>
              <a:t>- Genetic beam searching for beam refinement</a:t>
            </a:r>
          </a:p>
          <a:p>
            <a:pPr lvl="1">
              <a:lnSpc>
                <a:spcPct val="150000"/>
              </a:lnSpc>
            </a:pPr>
            <a:endParaRPr kumimoji="1" lang="en-US" altLang="zh-CN" sz="2400" dirty="0">
              <a:latin typeface="Helvetica" pitchFamily="2" charset="0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400" b="1" dirty="0">
                <a:latin typeface="Helvetica" pitchFamily="2" charset="0"/>
                <a:ea typeface="Microsoft YaHei" panose="020B0503020204020204" pitchFamily="34" charset="-122"/>
              </a:rPr>
              <a:t>Effective beamforming at Layer-0.5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400" dirty="0">
                <a:latin typeface="Helvetica" pitchFamily="2" charset="0"/>
                <a:ea typeface="Microsoft YaHei" panose="020B0503020204020204" pitchFamily="34" charset="-122"/>
              </a:rPr>
              <a:t>- Concentric receive window control</a:t>
            </a:r>
          </a:p>
          <a:p>
            <a:pPr lvl="1">
              <a:lnSpc>
                <a:spcPct val="150000"/>
              </a:lnSpc>
            </a:pPr>
            <a:endParaRPr kumimoji="1" lang="en-US" altLang="zh-CN" sz="2400" dirty="0">
              <a:latin typeface="Helvetica" pitchFamily="2" charset="0"/>
              <a:ea typeface="Microsoft YaHei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en-US" altLang="zh-CN" sz="2400" b="1" dirty="0">
                <a:latin typeface="Helvetica" pitchFamily="2" charset="0"/>
                <a:ea typeface="Microsoft YaHei" panose="020B0503020204020204" pitchFamily="34" charset="-122"/>
              </a:rPr>
              <a:t>Maintaining transparency to the PHY layer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400" dirty="0">
                <a:latin typeface="Helvetica" pitchFamily="2" charset="0"/>
                <a:ea typeface="Microsoft YaHei" panose="020B0503020204020204" pitchFamily="34" charset="-122"/>
              </a:rPr>
              <a:t>- IoT packet reshaping</a:t>
            </a:r>
          </a:p>
        </p:txBody>
      </p:sp>
    </p:spTree>
    <p:extLst>
      <p:ext uri="{BB962C8B-B14F-4D97-AF65-F5344CB8AC3E}">
        <p14:creationId xmlns:p14="http://schemas.microsoft.com/office/powerpoint/2010/main" val="418133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9B5810C8-1F21-CE35-577A-FDD19AB10D17}"/>
              </a:ext>
            </a:extLst>
          </p:cNvPr>
          <p:cNvSpPr/>
          <p:nvPr/>
        </p:nvSpPr>
        <p:spPr>
          <a:xfrm>
            <a:off x="450244" y="1212434"/>
            <a:ext cx="6085467" cy="5143917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8F4091-3C22-003B-1DBD-611D0ACF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77BE0E-2B11-91F0-5419-3FCA1AA3D7A5}"/>
              </a:ext>
            </a:extLst>
          </p:cNvPr>
          <p:cNvSpPr txBox="1"/>
          <p:nvPr/>
        </p:nvSpPr>
        <p:spPr>
          <a:xfrm>
            <a:off x="450244" y="233464"/>
            <a:ext cx="10552949" cy="648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Experiment Implementation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8969D8C-28E8-A00C-10C6-4FB6A01FAA21}"/>
              </a:ext>
            </a:extLst>
          </p:cNvPr>
          <p:cNvSpPr txBox="1"/>
          <p:nvPr/>
        </p:nvSpPr>
        <p:spPr>
          <a:xfrm>
            <a:off x="648008" y="2143422"/>
            <a:ext cx="59505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400" b="1" dirty="0">
                <a:latin typeface="Helvetica" pitchFamily="2" charset="0"/>
              </a:rPr>
              <a:t>Hardware Implementation</a:t>
            </a:r>
            <a:endParaRPr kumimoji="1" lang="zh-CN" altLang="en-US" sz="2400" b="1" dirty="0">
              <a:latin typeface="Helvetica" pitchFamily="2" charset="0"/>
            </a:endParaRPr>
          </a:p>
          <a:p>
            <a:pPr lvl="1"/>
            <a:r>
              <a:rPr kumimoji="1" lang="en-US" altLang="zh-CN" sz="2400" dirty="0">
                <a:latin typeface="Helvetica" pitchFamily="2" charset="0"/>
              </a:rPr>
              <a:t>- Popular edge computing FPGA chip</a:t>
            </a:r>
          </a:p>
          <a:p>
            <a:pPr lvl="1"/>
            <a:r>
              <a:rPr kumimoji="1" lang="en-US" altLang="zh-CN" sz="2400" dirty="0">
                <a:latin typeface="Helvetica" pitchFamily="2" charset="0"/>
              </a:rPr>
              <a:t>- 4 USRPs with 8 channels</a:t>
            </a:r>
          </a:p>
          <a:p>
            <a:pPr lvl="1"/>
            <a:r>
              <a:rPr kumimoji="1" lang="en-US" altLang="zh-CN" sz="2400" dirty="0">
                <a:latin typeface="Helvetica" pitchFamily="2" charset="0"/>
              </a:rPr>
              <a:t>- Real-time processing</a:t>
            </a:r>
          </a:p>
          <a:p>
            <a:pPr marL="800100" lvl="1" indent="-342900">
              <a:buFont typeface="Wingdings" pitchFamily="2" charset="2"/>
              <a:buChar char="Ø"/>
            </a:pPr>
            <a:endParaRPr kumimoji="1" lang="en-US" altLang="zh-CN" sz="2400" dirty="0"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400" b="1" dirty="0">
                <a:latin typeface="Helvetica" pitchFamily="2" charset="0"/>
              </a:rPr>
              <a:t>Firmware Implementation</a:t>
            </a:r>
            <a:endParaRPr kumimoji="1" lang="zh-CN" altLang="en-US" sz="2400" b="1" dirty="0">
              <a:latin typeface="Helvetica" pitchFamily="2" charset="0"/>
            </a:endParaRPr>
          </a:p>
          <a:p>
            <a:pPr lvl="1"/>
            <a:r>
              <a:rPr kumimoji="1" lang="en-US" altLang="zh-CN" sz="2400" dirty="0">
                <a:latin typeface="Helvetica" pitchFamily="2" charset="0"/>
              </a:rPr>
              <a:t>- Open source Zigbee, BLE and RFID</a:t>
            </a:r>
          </a:p>
          <a:p>
            <a:pPr lvl="1"/>
            <a:r>
              <a:rPr kumimoji="1" lang="en-US" altLang="zh-CN" sz="2400" dirty="0">
                <a:latin typeface="Helvetica" pitchFamily="2" charset="0"/>
              </a:rPr>
              <a:t>- Non-modified PHY and MAC layer</a:t>
            </a:r>
          </a:p>
          <a:p>
            <a:pPr marL="342900" indent="-342900">
              <a:buFont typeface="Wingdings" pitchFamily="2" charset="2"/>
              <a:buChar char="Ø"/>
            </a:pPr>
            <a:endParaRPr kumimoji="1" lang="en-US" altLang="zh-CN" sz="2400" dirty="0"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kumimoji="1" lang="en-US" altLang="zh-CN" sz="2400" dirty="0"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kumimoji="1" lang="en-US" altLang="zh-CN" sz="2400" dirty="0"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kumimoji="1" lang="en-US" altLang="zh-CN" sz="2400" dirty="0">
              <a:latin typeface="Helvetica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45ECC39-A31E-69B8-B6C8-5BB86DBE4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915" y="507480"/>
            <a:ext cx="4030579" cy="27904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913AF15-0BEE-79DB-A7B2-83FD92BE3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886" y="3675737"/>
            <a:ext cx="4755236" cy="26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74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685F27D8-4DBE-2FF3-C92F-737462F20660}"/>
              </a:ext>
            </a:extLst>
          </p:cNvPr>
          <p:cNvSpPr/>
          <p:nvPr/>
        </p:nvSpPr>
        <p:spPr>
          <a:xfrm>
            <a:off x="450245" y="1212434"/>
            <a:ext cx="4991185" cy="5143917"/>
          </a:xfrm>
          <a:prstGeom prst="roundRect">
            <a:avLst>
              <a:gd name="adj" fmla="val 80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8F4091-3C22-003B-1DBD-611D0ACF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6889-5B91-0A41-A669-8D897536CDCD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77BE0E-2B11-91F0-5419-3FCA1AA3D7A5}"/>
              </a:ext>
            </a:extLst>
          </p:cNvPr>
          <p:cNvSpPr txBox="1"/>
          <p:nvPr/>
        </p:nvSpPr>
        <p:spPr>
          <a:xfrm>
            <a:off x="450244" y="233464"/>
            <a:ext cx="10552949" cy="648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effectLst/>
                <a:latin typeface="Helvetica" pitchFamily="2" charset="0"/>
              </a:rPr>
              <a:t>Experiment Methodology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556AED5-6586-89F4-31BA-9A95DDD0A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82" y="1436429"/>
            <a:ext cx="5304347" cy="434977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8969D8C-28E8-A00C-10C6-4FB6A01FAA21}"/>
              </a:ext>
            </a:extLst>
          </p:cNvPr>
          <p:cNvSpPr txBox="1"/>
          <p:nvPr/>
        </p:nvSpPr>
        <p:spPr>
          <a:xfrm>
            <a:off x="838200" y="2201366"/>
            <a:ext cx="4323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400" b="1" dirty="0">
                <a:latin typeface="Helvetica" pitchFamily="2" charset="0"/>
              </a:rPr>
              <a:t>CTI selection</a:t>
            </a:r>
            <a:endParaRPr kumimoji="1" lang="zh-CN" altLang="en-US" sz="2400" b="1" dirty="0">
              <a:latin typeface="Helvetica" pitchFamily="2" charset="0"/>
            </a:endParaRPr>
          </a:p>
          <a:p>
            <a:pPr lvl="1"/>
            <a:r>
              <a:rPr kumimoji="1" lang="en-US" altLang="zh-CN" sz="2400" dirty="0">
                <a:latin typeface="Helvetica" pitchFamily="2" charset="0"/>
              </a:rPr>
              <a:t>- Wi-Fi</a:t>
            </a:r>
          </a:p>
          <a:p>
            <a:pPr lvl="1"/>
            <a:r>
              <a:rPr kumimoji="1" lang="en-US" altLang="zh-CN" sz="2400" dirty="0">
                <a:latin typeface="Helvetica" pitchFamily="2" charset="0"/>
              </a:rPr>
              <a:t>- RF jammer</a:t>
            </a:r>
          </a:p>
          <a:p>
            <a:pPr marL="800100" lvl="1" indent="-342900">
              <a:buFont typeface="Wingdings" pitchFamily="2" charset="2"/>
              <a:buChar char="Ø"/>
            </a:pPr>
            <a:endParaRPr kumimoji="1" lang="en-US" altLang="zh-CN" sz="2400" dirty="0"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kumimoji="1" lang="en-US" altLang="zh-CN" sz="2400" b="1" dirty="0">
                <a:latin typeface="Helvetica" pitchFamily="2" charset="0"/>
              </a:rPr>
              <a:t>Baseline Selection</a:t>
            </a:r>
            <a:endParaRPr kumimoji="1" lang="zh-CN" altLang="en-US" sz="2400" b="1" dirty="0">
              <a:latin typeface="Helvetica" pitchFamily="2" charset="0"/>
            </a:endParaRPr>
          </a:p>
          <a:p>
            <a:pPr lvl="1"/>
            <a:r>
              <a:rPr kumimoji="1" lang="en-US" altLang="zh-CN" sz="2400" dirty="0">
                <a:latin typeface="Helvetica" pitchFamily="2" charset="0"/>
              </a:rPr>
              <a:t>- Raw Scheme</a:t>
            </a:r>
          </a:p>
          <a:p>
            <a:pPr lvl="1"/>
            <a:r>
              <a:rPr kumimoji="1" lang="en-US" altLang="zh-CN" sz="2400" dirty="0">
                <a:latin typeface="Helvetica" pitchFamily="2" charset="0"/>
              </a:rPr>
              <a:t>- Directional Beamforming</a:t>
            </a:r>
          </a:p>
          <a:p>
            <a:pPr marL="342900" indent="-342900">
              <a:buFont typeface="Wingdings" pitchFamily="2" charset="2"/>
              <a:buChar char="Ø"/>
            </a:pPr>
            <a:endParaRPr kumimoji="1" lang="en-US" altLang="zh-CN" sz="2400" dirty="0"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kumimoji="1" lang="en-US" altLang="zh-CN" sz="2400" dirty="0"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kumimoji="1" lang="en-US" altLang="zh-CN" sz="2400" dirty="0">
              <a:latin typeface="Helvetica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kumimoji="1" lang="en-US" altLang="zh-CN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3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568</Words>
  <Application>Microsoft Macintosh PowerPoint</Application>
  <PresentationFormat>宽屏</PresentationFormat>
  <Paragraphs>152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等线</vt:lpstr>
      <vt:lpstr>等线 Light</vt:lpstr>
      <vt:lpstr>Microsoft YaHei</vt:lpstr>
      <vt:lpstr>LinLibertineT</vt:lpstr>
      <vt:lpstr>Söhne</vt:lpstr>
      <vt:lpstr>Times</vt:lpstr>
      <vt:lpstr>Arial</vt:lpstr>
      <vt:lpstr>Cambria Math</vt:lpstr>
      <vt:lpstr>Canela</vt:lpstr>
      <vt:lpstr>Georgia</vt:lpstr>
      <vt:lpstr>Helvetica</vt:lpstr>
      <vt:lpstr>Helvetica Neue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欧浙</dc:creator>
  <cp:lastModifiedBy>欧浙</cp:lastModifiedBy>
  <cp:revision>519</cp:revision>
  <dcterms:created xsi:type="dcterms:W3CDTF">2023-09-14T23:41:03Z</dcterms:created>
  <dcterms:modified xsi:type="dcterms:W3CDTF">2023-10-13T13:28:21Z</dcterms:modified>
</cp:coreProperties>
</file>