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tif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329" r:id="rId3"/>
    <p:sldId id="273" r:id="rId4"/>
    <p:sldId id="272" r:id="rId5"/>
    <p:sldId id="331" r:id="rId6"/>
    <p:sldId id="275" r:id="rId7"/>
    <p:sldId id="276" r:id="rId8"/>
    <p:sldId id="278" r:id="rId9"/>
    <p:sldId id="279" r:id="rId10"/>
    <p:sldId id="293" r:id="rId11"/>
    <p:sldId id="292" r:id="rId12"/>
    <p:sldId id="281" r:id="rId13"/>
    <p:sldId id="289" r:id="rId14"/>
    <p:sldId id="283" r:id="rId15"/>
    <p:sldId id="284" r:id="rId16"/>
    <p:sldId id="282" r:id="rId17"/>
    <p:sldId id="286" r:id="rId18"/>
    <p:sldId id="295" r:id="rId19"/>
    <p:sldId id="287" r:id="rId20"/>
    <p:sldId id="288" r:id="rId21"/>
    <p:sldId id="290" r:id="rId22"/>
    <p:sldId id="297" r:id="rId23"/>
    <p:sldId id="299" r:id="rId24"/>
    <p:sldId id="304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7E79"/>
    <a:srgbClr val="FFFFFF"/>
    <a:srgbClr val="AB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3"/>
    <p:restoredTop sz="73083"/>
  </p:normalViewPr>
  <p:slideViewPr>
    <p:cSldViewPr snapToGrid="0" snapToObjects="1" showGuides="1">
      <p:cViewPr varScale="1">
        <p:scale>
          <a:sx n="77" d="100"/>
          <a:sy n="77" d="100"/>
        </p:scale>
        <p:origin x="12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3T06:41:06.8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24575,'0'26'0,"2"3"0,5 4 0,4-2 0,3-6 0,0-7 0,0-4 0,-2-4 0,0-4 0,0-3 0,3-3 0,-6 0 0,3 0 0,-3 0 0,4 0 0,5 0 0,2 0 0,1 0 0,3 0 0,1-1 0,1-4 0,1-2 0,0-2 0,0 0 0,-1 2 0,-2 3 0,0 2 0,0 1 0,1 1 0,0 2 0,-1 6 0,-2 4 0,-2 6 0,-1 4 0,-1 2 0,-1 2 0,-1 3 0,1 6 0,0 3 0,-2 1 0,-2-4 0,-4-10 0,-3-6 0,0-8 0,1-3 0,-2-2 0,3-3 0,1-2 0,5 0 0,7-1 0,3 0 0,3 0 0,2-1 0,2-3 0,2-7 0,3-4 0,2-3 0,0-1 0,1 2 0,-1 3 0,-1 4 0,-2 5 0,-1 2 0,-4 3 0,-3 0 0,-3 0 0,-4 3 0,-3 3 0,-4 3 0,0 5 0,1 2 0,2 2 0,0 4 0,2 1 0,1 2 0,0 1 0,2 0 0,3 0 0,-1 0 0,1 0 0,-4-5 0,-4-3 0,-2-3 0,-3-6 0,-5-3 0,-1-1 0,-5-4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CD996-931B-1041-8CED-4F36655CE847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BE491-9445-D640-A8B7-1CE7702A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5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8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14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2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86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19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5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03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7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4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2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32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75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28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3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9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3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4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7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E491-9445-D640-A8B7-1CE7702A40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FF0933-5196-BA4B-AE15-7F3DA5518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8" y="0"/>
            <a:ext cx="12201896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A8F9771-474B-A54B-AC0A-176B7B2C98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5079712"/>
            <a:ext cx="9144000" cy="9825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000"/>
              </a:lnSpc>
              <a:buNone/>
              <a:defRPr sz="2000" b="1" i="0">
                <a:solidFill>
                  <a:schemeClr val="bg1"/>
                </a:solidFill>
                <a:latin typeface="Georgia Bold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• DATE</a:t>
            </a:r>
            <a:br>
              <a:rPr lang="en-US" dirty="0"/>
            </a:br>
            <a:r>
              <a:rPr lang="en-US" dirty="0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56E9-7C81-0045-BE9A-B7BAEA2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E95B6-06F3-AC4B-B000-8AC293646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799" y="630585"/>
            <a:ext cx="3874959" cy="65492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35488E-804A-EF42-BC44-A11DA99D701F}"/>
              </a:ext>
            </a:extLst>
          </p:cNvPr>
          <p:cNvCxnSpPr/>
          <p:nvPr userDrawn="1"/>
        </p:nvCxnSpPr>
        <p:spPr>
          <a:xfrm>
            <a:off x="1066800" y="4793201"/>
            <a:ext cx="100584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2EF15-EDEA-2B43-B3C5-4617634C7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799" y="1872928"/>
            <a:ext cx="6489977" cy="23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d, Bullets,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264903"/>
            <a:ext cx="4161183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0B6BCCE-F513-9C40-8FD6-36D2B624AFC0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854148" y="1305560"/>
            <a:ext cx="2603008" cy="441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D28B0AA-D819-554A-B331-0F72C78849D5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8537713" y="1305561"/>
            <a:ext cx="2587487" cy="21591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28A1CAF-A569-4347-A007-3D6D57007AB9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8537713" y="3560870"/>
            <a:ext cx="2587487" cy="21591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3B1A83-7D9A-E342-9B99-D348B96AC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480" y="1371601"/>
            <a:ext cx="4161183" cy="82937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56871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d, Bullets,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531C8BE-6ABE-214F-8028-590E3C25CAE7}"/>
              </a:ext>
            </a:extLst>
          </p:cNvPr>
          <p:cNvSpPr>
            <a:spLocks noGrp="1" noChangeAspect="1"/>
          </p:cNvSpPr>
          <p:nvPr>
            <p:ph type="pic" idx="20"/>
          </p:nvPr>
        </p:nvSpPr>
        <p:spPr>
          <a:xfrm>
            <a:off x="4778901" y="2296604"/>
            <a:ext cx="2603008" cy="2652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D8F3715-7867-1F43-B566-63242F3525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919222" y="2296604"/>
            <a:ext cx="2603008" cy="2652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EC303E-81FB-C242-BD4C-8F8BB6D8767D}"/>
              </a:ext>
            </a:extLst>
          </p:cNvPr>
          <p:cNvSpPr>
            <a:spLocks noGrp="1" noChangeAspect="1"/>
          </p:cNvSpPr>
          <p:nvPr>
            <p:ph type="pic" idx="21"/>
          </p:nvPr>
        </p:nvSpPr>
        <p:spPr>
          <a:xfrm>
            <a:off x="7638580" y="2296604"/>
            <a:ext cx="2603008" cy="2652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92A7FDB-6DBD-8649-BF55-E933B4AAC1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19222" y="5106554"/>
            <a:ext cx="2603008" cy="61664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 b="1" i="0">
                <a:solidFill>
                  <a:srgbClr val="AB1500"/>
                </a:solidFill>
                <a:latin typeface="Georgia" panose="02040502050405020303" pitchFamily="18" charset="0"/>
              </a:defRPr>
            </a:lvl1pPr>
            <a:lvl2pPr marL="9525" indent="0" algn="ctr">
              <a:buNone/>
              <a:tabLst/>
              <a:defRPr sz="1400">
                <a:latin typeface="Georgia" panose="02040502050405020303" pitchFamily="18" charset="0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DE75D71-26B1-294F-A502-EA1664F76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8375" y="5107305"/>
            <a:ext cx="2603500" cy="615898"/>
          </a:xfrm>
          <a:prstGeom prst="rect">
            <a:avLst/>
          </a:prstGeom>
        </p:spPr>
        <p:txBody>
          <a:bodyPr lIns="0" tIns="0" rIns="0" bIns="0"/>
          <a:lstStyle>
            <a:lvl1pPr marL="11113" indent="0" algn="ctr">
              <a:buNone/>
              <a:tabLst/>
              <a:defRPr sz="1600" b="1">
                <a:solidFill>
                  <a:srgbClr val="AB1500"/>
                </a:solidFill>
                <a:latin typeface="Georgia" panose="02040502050405020303" pitchFamily="18" charset="0"/>
              </a:defRPr>
            </a:lvl1pPr>
            <a:lvl2pPr marL="11113" indent="0" algn="ctr">
              <a:buNone/>
              <a:tabLst/>
              <a:defRPr sz="1400">
                <a:latin typeface="Georgia" panose="02040502050405020303" pitchFamily="18" charset="0"/>
              </a:defRPr>
            </a:lvl2pPr>
            <a:lvl3pPr marL="914400" indent="0">
              <a:buNone/>
              <a:defRPr>
                <a:latin typeface="Georgia" panose="02040502050405020303" pitchFamily="18" charset="0"/>
              </a:defRPr>
            </a:lvl3pPr>
            <a:lvl4pPr marL="1371600" indent="0">
              <a:buNone/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B52CBA0-BA28-E149-999E-2EA8CB1493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3495" y="5107305"/>
            <a:ext cx="2603500" cy="615898"/>
          </a:xfrm>
          <a:prstGeom prst="rect">
            <a:avLst/>
          </a:prstGeom>
        </p:spPr>
        <p:txBody>
          <a:bodyPr lIns="0" tIns="0" rIns="0" bIns="0"/>
          <a:lstStyle>
            <a:lvl1pPr marL="11113" indent="0" algn="ctr">
              <a:buNone/>
              <a:tabLst/>
              <a:defRPr sz="1600" b="1">
                <a:solidFill>
                  <a:srgbClr val="AB1500"/>
                </a:solidFill>
                <a:latin typeface="Georgia" panose="02040502050405020303" pitchFamily="18" charset="0"/>
              </a:defRPr>
            </a:lvl1pPr>
            <a:lvl2pPr marL="11113" indent="0" algn="ctr">
              <a:buNone/>
              <a:tabLst/>
              <a:defRPr sz="1400">
                <a:latin typeface="Georgia" panose="02040502050405020303" pitchFamily="18" charset="0"/>
              </a:defRPr>
            </a:lvl2pPr>
            <a:lvl3pPr marL="914400" indent="0">
              <a:buNone/>
              <a:defRPr>
                <a:latin typeface="Georgia" panose="02040502050405020303" pitchFamily="18" charset="0"/>
              </a:defRPr>
            </a:lvl3pPr>
            <a:lvl4pPr marL="1371600" indent="0">
              <a:buNone/>
              <a:defRPr>
                <a:latin typeface="Georgia" panose="02040502050405020303" pitchFamily="18" charset="0"/>
              </a:defRPr>
            </a:lvl4pPr>
            <a:lvl5pPr marL="1828800" indent="0">
              <a:buNone/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6A4FB-7FFA-920F-52C0-6897860B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466" y="274045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308823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C01D404-17C7-6C4D-88CA-3C7C83F5CEB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212245" y="0"/>
            <a:ext cx="117580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47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FF0933-5196-BA4B-AE15-7F3DA5518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1896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A8F9771-474B-A54B-AC0A-176B7B2C98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5493335"/>
            <a:ext cx="10058400" cy="61664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Georgia Bold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Photo Caption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56E9-7C81-0045-BE9A-B7BAEA2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E95B6-06F3-AC4B-B000-8AC293646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384404"/>
            <a:ext cx="2603326" cy="4399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35488E-804A-EF42-BC44-A11DA99D701F}"/>
              </a:ext>
            </a:extLst>
          </p:cNvPr>
          <p:cNvCxnSpPr/>
          <p:nvPr userDrawn="1"/>
        </p:nvCxnSpPr>
        <p:spPr>
          <a:xfrm>
            <a:off x="1066800" y="5999967"/>
            <a:ext cx="100584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2EF15-EDEA-2B43-B3C5-4617634C7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800" y="6161150"/>
            <a:ext cx="1023257" cy="376616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95E6CB4-D81F-844A-BCF0-74A01999686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066800" y="1295400"/>
            <a:ext cx="10058400" cy="40871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2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FF0933-5196-BA4B-AE15-7F3DA5518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1896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A8F9771-474B-A54B-AC0A-176B7B2C98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5493336"/>
            <a:ext cx="4926496" cy="3454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Georgia Bold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Short Caption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56E9-7C81-0045-BE9A-B7BAEA2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E95B6-06F3-AC4B-B000-8AC293646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384404"/>
            <a:ext cx="2603326" cy="4399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35488E-804A-EF42-BC44-A11DA99D701F}"/>
              </a:ext>
            </a:extLst>
          </p:cNvPr>
          <p:cNvCxnSpPr/>
          <p:nvPr userDrawn="1"/>
        </p:nvCxnSpPr>
        <p:spPr>
          <a:xfrm>
            <a:off x="1066800" y="5999967"/>
            <a:ext cx="100584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2EF15-EDEA-2B43-B3C5-4617634C7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800" y="6161150"/>
            <a:ext cx="1023257" cy="376616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95E6CB4-D81F-844A-BCF0-74A01999686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066800" y="1295400"/>
            <a:ext cx="4926496" cy="40871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CA04F4B-05F0-FC4A-AF12-099FD6CA9883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6185452" y="1295400"/>
            <a:ext cx="4926496" cy="40871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87D7A-CCD4-2149-B9B7-119A9E71CE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5452" y="5493336"/>
            <a:ext cx="4939748" cy="345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Short Caption Here</a:t>
            </a:r>
          </a:p>
        </p:txBody>
      </p:sp>
    </p:spTree>
    <p:extLst>
      <p:ext uri="{BB962C8B-B14F-4D97-AF65-F5344CB8AC3E}">
        <p14:creationId xmlns:p14="http://schemas.microsoft.com/office/powerpoint/2010/main" val="36314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: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FF0933-5196-BA4B-AE15-7F3DA5518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18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54579-7F16-DC40-991D-71D97A52E1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9222" y="1383120"/>
            <a:ext cx="9181578" cy="296468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5500"/>
              </a:lnSpc>
              <a:defRPr sz="6500" b="1" i="0">
                <a:solidFill>
                  <a:schemeClr val="bg1"/>
                </a:solidFill>
                <a:latin typeface="Verdana Bold"/>
              </a:defRPr>
            </a:lvl1pPr>
          </a:lstStyle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PRESENTATION NAME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F9771-474B-A54B-AC0A-176B7B2C98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4655811"/>
            <a:ext cx="9144000" cy="9825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000"/>
              </a:lnSpc>
              <a:buNone/>
              <a:defRPr sz="2000" b="1" i="0">
                <a:solidFill>
                  <a:schemeClr val="bg1"/>
                </a:solidFill>
                <a:latin typeface="Georgia Bold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• DATE</a:t>
            </a:r>
            <a:br>
              <a:rPr lang="en-US" dirty="0"/>
            </a:br>
            <a:r>
              <a:rPr lang="en-US" dirty="0"/>
              <a:t>Presenter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56E9-7C81-0045-BE9A-B7BAEA2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E95B6-06F3-AC4B-B000-8AC293646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" y="384404"/>
            <a:ext cx="2603326" cy="4399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35488E-804A-EF42-BC44-A11DA99D701F}"/>
              </a:ext>
            </a:extLst>
          </p:cNvPr>
          <p:cNvCxnSpPr/>
          <p:nvPr userDrawn="1"/>
        </p:nvCxnSpPr>
        <p:spPr>
          <a:xfrm>
            <a:off x="1066800" y="5999967"/>
            <a:ext cx="100584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2EF15-EDEA-2B43-B3C5-4617634C77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800" y="6161150"/>
            <a:ext cx="1023257" cy="3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6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A9585-0A33-A66E-8CA9-59A0A9B422A2}"/>
              </a:ext>
            </a:extLst>
          </p:cNvPr>
          <p:cNvSpPr/>
          <p:nvPr userDrawn="1"/>
        </p:nvSpPr>
        <p:spPr>
          <a:xfrm>
            <a:off x="1036320" y="247135"/>
            <a:ext cx="2695421" cy="6425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190127"/>
            <a:ext cx="10058400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copy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r>
              <a:rPr lang="en-US" dirty="0"/>
              <a:t>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ante </a:t>
            </a:r>
            <a:r>
              <a:rPr lang="en-US" dirty="0" err="1"/>
              <a:t>eros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libero id,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dolor.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4124D6-08CF-99B0-D6DE-68C5FE3761A0}"/>
              </a:ext>
            </a:extLst>
          </p:cNvPr>
          <p:cNvSpPr txBox="1">
            <a:spLocks/>
          </p:cNvSpPr>
          <p:nvPr userDrawn="1"/>
        </p:nvSpPr>
        <p:spPr>
          <a:xfrm>
            <a:off x="8457156" y="6286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chemeClr val="tx1">
                    <a:tint val="75000"/>
                  </a:schemeClr>
                </a:solidFill>
                <a:latin typeface="Georgia Bold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BBB46A-6D86-C7F2-30AA-DA0B708A0770}"/>
              </a:ext>
            </a:extLst>
          </p:cNvPr>
          <p:cNvGrpSpPr/>
          <p:nvPr userDrawn="1"/>
        </p:nvGrpSpPr>
        <p:grpSpPr>
          <a:xfrm>
            <a:off x="937466" y="6128951"/>
            <a:ext cx="1163183" cy="667265"/>
            <a:chOff x="937466" y="6128951"/>
            <a:chExt cx="1163183" cy="6672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1E86E0-61CD-C3FB-CC74-416B7ECF80F1}"/>
                </a:ext>
              </a:extLst>
            </p:cNvPr>
            <p:cNvSpPr/>
            <p:nvPr userDrawn="1"/>
          </p:nvSpPr>
          <p:spPr>
            <a:xfrm>
              <a:off x="1066800" y="6128951"/>
              <a:ext cx="1033849" cy="455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Logos | Brand">
              <a:extLst>
                <a:ext uri="{FF2B5EF4-FFF2-40B4-BE49-F238E27FC236}">
                  <a16:creationId xmlns:a16="http://schemas.microsoft.com/office/drawing/2014/main" id="{9A394AF1-75E5-1ECF-CFA6-B64A8470DB0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66" y="6128951"/>
              <a:ext cx="803352" cy="6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7CC608C0-724E-F91F-A384-4CF2FB86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82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He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C35860-390A-B599-84D6-A56DA3AE754F}"/>
              </a:ext>
            </a:extLst>
          </p:cNvPr>
          <p:cNvSpPr/>
          <p:nvPr userDrawn="1"/>
        </p:nvSpPr>
        <p:spPr>
          <a:xfrm>
            <a:off x="1036320" y="247135"/>
            <a:ext cx="2695421" cy="6425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22C38A-E007-7044-A3C4-89DAFBD2AF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240927"/>
            <a:ext cx="10058400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E5426-DBED-166F-30A1-FA5A2FA42FAD}"/>
              </a:ext>
            </a:extLst>
          </p:cNvPr>
          <p:cNvSpPr txBox="1">
            <a:spLocks/>
          </p:cNvSpPr>
          <p:nvPr userDrawn="1"/>
        </p:nvSpPr>
        <p:spPr>
          <a:xfrm>
            <a:off x="8457156" y="6286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chemeClr val="tx1">
                    <a:tint val="75000"/>
                  </a:schemeClr>
                </a:solidFill>
                <a:latin typeface="Georgia Bold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E41094-AEFE-6BBB-A950-58A16B214034}"/>
              </a:ext>
            </a:extLst>
          </p:cNvPr>
          <p:cNvGrpSpPr/>
          <p:nvPr userDrawn="1"/>
        </p:nvGrpSpPr>
        <p:grpSpPr>
          <a:xfrm>
            <a:off x="937466" y="6128951"/>
            <a:ext cx="1163183" cy="667265"/>
            <a:chOff x="937466" y="6128951"/>
            <a:chExt cx="1163183" cy="6672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F0CFEE-E479-D4C7-82F2-4DDE865DA32E}"/>
                </a:ext>
              </a:extLst>
            </p:cNvPr>
            <p:cNvSpPr/>
            <p:nvPr userDrawn="1"/>
          </p:nvSpPr>
          <p:spPr>
            <a:xfrm>
              <a:off x="1066800" y="6128951"/>
              <a:ext cx="1033849" cy="455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Logos | Brand">
              <a:extLst>
                <a:ext uri="{FF2B5EF4-FFF2-40B4-BE49-F238E27FC236}">
                  <a16:creationId xmlns:a16="http://schemas.microsoft.com/office/drawing/2014/main" id="{604790B6-42C9-FEA7-0B6D-2828249B56A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66" y="6128951"/>
              <a:ext cx="803352" cy="6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F5656EF-D2B0-5D4D-4232-640D63A90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8A42B42C-A186-4039-B906-2E73AF5E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8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667221"/>
            <a:ext cx="10058400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copy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  <a:p>
            <a:r>
              <a:rPr lang="en-US" dirty="0"/>
              <a:t>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ante </a:t>
            </a:r>
            <a:r>
              <a:rPr lang="en-US" dirty="0" err="1"/>
              <a:t>eros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libero id,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dolor.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A733E-9916-7756-4C36-64435C8EA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466" y="274045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26925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707861"/>
            <a:ext cx="10058400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A4291-0305-4493-2CB2-A9FBEC333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466" y="274045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51066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d, Bullets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703890"/>
            <a:ext cx="4533900" cy="277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4250903-B030-CF43-AE7E-EE2BBCEB42E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854149" y="2703890"/>
            <a:ext cx="5271052" cy="2990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B192BA-045B-C84C-A282-DFA15F466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480" y="1371600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2-Line Headline Here</a:t>
            </a:r>
            <a:br>
              <a:rPr lang="en-US" dirty="0"/>
            </a:br>
            <a:r>
              <a:rPr lang="en-US" dirty="0"/>
              <a:t>2-Line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268337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d, Bullets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261931"/>
            <a:ext cx="4161183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ACA7CA-9F25-CF44-B760-F691AC4EA8B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854148" y="1305339"/>
            <a:ext cx="5271052" cy="441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CF8B8-8A85-1C31-C301-34D8C85F1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466" y="274045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</p:spTree>
    <p:extLst>
      <p:ext uri="{BB962C8B-B14F-4D97-AF65-F5344CB8AC3E}">
        <p14:creationId xmlns:p14="http://schemas.microsoft.com/office/powerpoint/2010/main" val="1490414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d, Bullets,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261931"/>
            <a:ext cx="4161183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1pPr>
            <a:lvl2pPr marL="236538" indent="-225425"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Georgia Regular" panose="02040502050405020303" pitchFamily="18" charset="0"/>
              </a:defRPr>
            </a:lvl2pPr>
            <a:lvl3pPr marL="520700" indent="-284163"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tx1"/>
                </a:solidFill>
                <a:latin typeface="Georgia Regular" panose="02040502050405020303" pitchFamily="18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Intro text here</a:t>
            </a:r>
          </a:p>
          <a:p>
            <a:pPr lvl="1"/>
            <a:r>
              <a:rPr lang="en-US" dirty="0"/>
              <a:t>Bulleted text here (second level)</a:t>
            </a:r>
          </a:p>
          <a:p>
            <a:pPr lvl="2"/>
            <a:r>
              <a:rPr lang="en-US" dirty="0"/>
              <a:t>Sub Bullet Here (third level)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D34D-77A2-024A-89C5-C9C9FF7E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ACA7CA-9F25-CF44-B760-F691AC4EA8B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8537712" y="1315499"/>
            <a:ext cx="2587487" cy="441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0B6BCCE-F513-9C40-8FD6-36D2B624AFC0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5854148" y="1315499"/>
            <a:ext cx="2589575" cy="441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>
              <a:buNone/>
              <a:defRPr sz="1200" b="0" i="0">
                <a:solidFill>
                  <a:srgbClr val="828383"/>
                </a:solidFill>
                <a:latin typeface="Georgia Regular" panose="02040502050405020303" pitchFamily="18" charset="0"/>
                <a:ea typeface="Georgia Regular" panose="02040502050405020303" pitchFamily="18" charset="0"/>
                <a:cs typeface="Georgia Regular" panose="02040502050405020303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482A70-B2D2-524C-9B65-16C829D5B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480" y="1371601"/>
            <a:ext cx="4161183" cy="82937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63333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D3A6E-17FB-0B44-86DE-DACABB0A1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7156" y="62865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tint val="75000"/>
                  </a:schemeClr>
                </a:solidFill>
                <a:latin typeface="Georgia Bold" panose="02040502050405020303" pitchFamily="18" charset="0"/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0FC680-BCA4-DA4A-9A1F-DC208AC0EC2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975699" y="0"/>
            <a:ext cx="21630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5E99B1-C4F1-1540-A13C-B1992CB8352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21630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55571-0A5A-D246-AF01-A70D3543FB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6800" y="381250"/>
            <a:ext cx="2609241" cy="440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F26E46-FAD2-8547-891D-91EB61F1B1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66800" y="6162805"/>
            <a:ext cx="1021875" cy="37610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A43318-4440-544C-AE8C-40AD793C5E00}"/>
              </a:ext>
            </a:extLst>
          </p:cNvPr>
          <p:cNvCxnSpPr/>
          <p:nvPr userDrawn="1"/>
        </p:nvCxnSpPr>
        <p:spPr>
          <a:xfrm>
            <a:off x="1066800" y="5999967"/>
            <a:ext cx="10058400" cy="0"/>
          </a:xfrm>
          <a:prstGeom prst="line">
            <a:avLst/>
          </a:prstGeom>
          <a:ln w="254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73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49" r:id="rId2"/>
    <p:sldLayoutId id="2147483666" r:id="rId3"/>
    <p:sldLayoutId id="2147483667" r:id="rId4"/>
    <p:sldLayoutId id="2147483651" r:id="rId5"/>
    <p:sldLayoutId id="2147483660" r:id="rId6"/>
    <p:sldLayoutId id="2147483662" r:id="rId7"/>
    <p:sldLayoutId id="2147483661" r:id="rId8"/>
    <p:sldLayoutId id="2147483663" r:id="rId9"/>
    <p:sldLayoutId id="2147483664" r:id="rId10"/>
    <p:sldLayoutId id="2147483671" r:id="rId11"/>
    <p:sldLayoutId id="2147483655" r:id="rId12"/>
    <p:sldLayoutId id="2147483668" r:id="rId13"/>
    <p:sldLayoutId id="214748367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2" userDrawn="1">
          <p15:clr>
            <a:srgbClr val="F26B43"/>
          </p15:clr>
        </p15:guide>
        <p15:guide id="2" pos="7008" userDrawn="1">
          <p15:clr>
            <a:srgbClr val="F26B43"/>
          </p15:clr>
        </p15:guide>
        <p15:guide id="3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emf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en/iphone-cellphone-smartphone-mobile-37856/" TargetMode="Externa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0383-ED20-364A-9B09-D79C2B08B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9221" y="1383120"/>
            <a:ext cx="10698322" cy="2964689"/>
          </a:xfrm>
        </p:spPr>
        <p:txBody>
          <a:bodyPr/>
          <a:lstStyle/>
          <a:p>
            <a:r>
              <a:rPr lang="en-US" sz="50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AccessWear</a:t>
            </a:r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: Making Smartphone Applications Accessible to Blind Users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6A1E82-A684-A746-99E0-675AE15C6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817257"/>
            <a:ext cx="9920514" cy="1513108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MobiCom</a:t>
            </a:r>
            <a:r>
              <a:rPr lang="en-US" sz="2400" b="1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2023, Madrid Spain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Open Sans" panose="020B0606030504020204" pitchFamily="34" charset="0"/>
              </a:rPr>
              <a:t>2</a:t>
            </a:r>
            <a:r>
              <a:rPr lang="en-US" sz="2400" baseline="30000" dirty="0">
                <a:solidFill>
                  <a:srgbClr val="FFFFFF"/>
                </a:solidFill>
                <a:latin typeface="Open Sans" panose="020B0606030504020204" pitchFamily="34" charset="0"/>
              </a:rPr>
              <a:t>nd</a:t>
            </a:r>
            <a:r>
              <a:rPr lang="en-US" sz="2400" dirty="0">
                <a:solidFill>
                  <a:srgbClr val="FFFFFF"/>
                </a:solidFill>
                <a:latin typeface="Open Sans" panose="020B0606030504020204" pitchFamily="34" charset="0"/>
              </a:rPr>
              <a:t> October 2023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b="1" i="0" u="none" strike="noStrike" dirty="0"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Prerna Khanna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, Shirin </a:t>
            </a:r>
            <a:r>
              <a:rPr lang="en-US" sz="2400" b="0" i="0" u="none" strike="noStrike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Feiz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, Jian Xu, IV Ramakrishnan, Shubham Jain, </a:t>
            </a:r>
            <a:r>
              <a:rPr lang="en-US" sz="2400" b="0" i="0" u="none" strike="noStrike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Xiaojun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Bi, </a:t>
            </a:r>
            <a:r>
              <a:rPr lang="en-US" sz="2400" b="0" i="0" u="none" strike="noStrike" dirty="0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Aruna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Balasubramanian</a:t>
            </a:r>
            <a:endParaRPr lang="en-US" sz="24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F41F7-7E80-204B-B3D5-E896CFE2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2" descr="Artifact Review and Badging – Version 1.0 (not current)">
            <a:extLst>
              <a:ext uri="{FF2B5EF4-FFF2-40B4-BE49-F238E27FC236}">
                <a16:creationId xmlns:a16="http://schemas.microsoft.com/office/drawing/2014/main" id="{402F7C46-15F5-4C45-9068-62FBC1BA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885" y="0"/>
            <a:ext cx="953316" cy="9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98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12883"/>
            <a:ext cx="10058400" cy="3413837"/>
          </a:xfrm>
        </p:spPr>
        <p:txBody>
          <a:bodyPr/>
          <a:lstStyle/>
          <a:p>
            <a:pPr algn="ctr"/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4F938C-EAC4-29E4-D130-97D637224B44}"/>
              </a:ext>
            </a:extLst>
          </p:cNvPr>
          <p:cNvSpPr/>
          <p:nvPr/>
        </p:nvSpPr>
        <p:spPr>
          <a:xfrm>
            <a:off x="485090" y="1431421"/>
            <a:ext cx="11221820" cy="3995158"/>
          </a:xfrm>
          <a:prstGeom prst="roundRect">
            <a:avLst/>
          </a:prstGeom>
          <a:solidFill>
            <a:srgbClr val="C00000">
              <a:alpha val="3058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A </a:t>
            </a:r>
            <a:r>
              <a:rPr lang="en-US" sz="3200" b="1" dirty="0">
                <a:solidFill>
                  <a:schemeClr val="tx1"/>
                </a:solidFill>
              </a:rPr>
              <a:t>robust gesture recognition system</a:t>
            </a:r>
            <a:r>
              <a:rPr lang="en-US" sz="3200" dirty="0">
                <a:solidFill>
                  <a:schemeClr val="tx1"/>
                </a:solidFill>
              </a:rPr>
              <a:t> that works well with commodity sensors for blind users.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chemeClr val="tx1"/>
                </a:solidFill>
              </a:rPr>
              <a:t>Near-zero-effort gesture replacement </a:t>
            </a:r>
            <a:r>
              <a:rPr lang="en-US" sz="3200" dirty="0">
                <a:solidFill>
                  <a:schemeClr val="tx1"/>
                </a:solidFill>
              </a:rPr>
              <a:t>that allows a user to flexibly use any smartwatch gesture to interact with unmodified applications.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77EE2-000B-F6BC-87B4-CB9008F8554A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AccessWear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8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161" y="6001713"/>
            <a:ext cx="9787192" cy="856287"/>
          </a:xfrm>
        </p:spPr>
        <p:txBody>
          <a:bodyPr/>
          <a:lstStyle/>
          <a:p>
            <a:r>
              <a:rPr lang="en-US" sz="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Sheng Shen,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Mahanth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Gowda, and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Romit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Roy Choudhury. “Closing the gaps in inertial motion tracking”. In: Proceedings of the 24th Annual International Conference on Mobile Computing and Networking. 2018, pp. 429–444.</a:t>
            </a:r>
          </a:p>
          <a:p>
            <a:pPr>
              <a:lnSpc>
                <a:spcPct val="100000"/>
              </a:lnSpc>
            </a:pPr>
            <a:r>
              <a:rPr lang="en-US" sz="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Michael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Xuelin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Huang, Yang Li, Nazneen Nazneen, Alexander Chao, and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Shumin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Zhai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. “Tap-Net: The Design, Training, Implementation, and Applications of a Multi-Task Learning CNN or Off-Screen Mobile Input”. In: Proceedings of the 2021 CHI Conference on Human Factors in Computing Systems. 2021, pp. 1–11.</a:t>
            </a:r>
          </a:p>
          <a:p>
            <a:r>
              <a:rPr lang="en-US" sz="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Hongyi Wen, Julian Ramos Rojas, and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Anind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K Dey. “Serendipity: Finger gesture recognition using an off-the-shelf smartwatch”. In: Proceedings of the 2016 CHI conference on human factors in computing systems. 2016, pp. 3847–3851.</a:t>
            </a:r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01C28-E8C5-A4E0-1ACE-7BB993423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7" y="1457466"/>
            <a:ext cx="3241106" cy="174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49A98-30BE-C64A-549E-A009385D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70" y="1559381"/>
            <a:ext cx="2987040" cy="178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418EF-098E-90A8-5D00-B1930186E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947" y="2196312"/>
            <a:ext cx="3695700" cy="1149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697CE4-B7BC-29BD-4216-CB6DB98FB1AB}"/>
              </a:ext>
            </a:extLst>
          </p:cNvPr>
          <p:cNvSpPr txBox="1"/>
          <p:nvPr/>
        </p:nvSpPr>
        <p:spPr>
          <a:xfrm>
            <a:off x="188719" y="3366932"/>
            <a:ext cx="3831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MUSE (</a:t>
            </a:r>
            <a:r>
              <a:rPr lang="en-US" sz="2800" b="1" dirty="0" err="1">
                <a:solidFill>
                  <a:srgbClr val="C00000"/>
                </a:solidFill>
              </a:rPr>
              <a:t>MobiCom</a:t>
            </a:r>
            <a:r>
              <a:rPr lang="en-US" sz="2800" b="1" dirty="0">
                <a:solidFill>
                  <a:srgbClr val="C00000"/>
                </a:solidFill>
              </a:rPr>
              <a:t>’ 18)</a:t>
            </a:r>
            <a:r>
              <a:rPr lang="en-US" sz="2800" b="1" baseline="30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1B432-64FB-786B-93B1-FF7B0E79A13E}"/>
              </a:ext>
            </a:extLst>
          </p:cNvPr>
          <p:cNvSpPr txBox="1"/>
          <p:nvPr/>
        </p:nvSpPr>
        <p:spPr>
          <a:xfrm>
            <a:off x="4371269" y="3366932"/>
            <a:ext cx="298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Tap-Net (CHI’ 21)</a:t>
            </a:r>
            <a:r>
              <a:rPr lang="en-US" sz="2800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FC31FE-8830-07F2-D682-EB74D18033AE}"/>
              </a:ext>
            </a:extLst>
          </p:cNvPr>
          <p:cNvSpPr txBox="1"/>
          <p:nvPr/>
        </p:nvSpPr>
        <p:spPr>
          <a:xfrm>
            <a:off x="8011257" y="3337671"/>
            <a:ext cx="396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Serendipity (CHI’ 16)</a:t>
            </a:r>
            <a:r>
              <a:rPr lang="en-US" sz="2800" b="1" baseline="30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9FD57-A2FE-2D6B-C0F7-53BD2B33B6DD}"/>
              </a:ext>
            </a:extLst>
          </p:cNvPr>
          <p:cNvSpPr txBox="1"/>
          <p:nvPr/>
        </p:nvSpPr>
        <p:spPr>
          <a:xfrm>
            <a:off x="268072" y="3910065"/>
            <a:ext cx="3831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Does not run on mobile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087E5-5E11-94D9-0900-8ADE7E8000CB}"/>
              </a:ext>
            </a:extLst>
          </p:cNvPr>
          <p:cNvSpPr txBox="1"/>
          <p:nvPr/>
        </p:nvSpPr>
        <p:spPr>
          <a:xfrm>
            <a:off x="4371269" y="3910065"/>
            <a:ext cx="2987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Requires lot of </a:t>
            </a:r>
          </a:p>
          <a:p>
            <a:r>
              <a:rPr lang="en-US" sz="2800" dirty="0"/>
              <a:t>training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3D517-EC8A-ECE3-D304-ADE7D874358F}"/>
              </a:ext>
            </a:extLst>
          </p:cNvPr>
          <p:cNvSpPr txBox="1"/>
          <p:nvPr/>
        </p:nvSpPr>
        <p:spPr>
          <a:xfrm>
            <a:off x="7901920" y="3910065"/>
            <a:ext cx="396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Requires Per-user training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47C363-B0BB-1756-1BE2-4057222C2D7B}"/>
              </a:ext>
            </a:extLst>
          </p:cNvPr>
          <p:cNvSpPr/>
          <p:nvPr/>
        </p:nvSpPr>
        <p:spPr>
          <a:xfrm>
            <a:off x="321734" y="1262762"/>
            <a:ext cx="11520913" cy="3778392"/>
          </a:xfrm>
          <a:prstGeom prst="rect">
            <a:avLst/>
          </a:prstGeom>
          <a:solidFill>
            <a:srgbClr val="FFFFFF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D59F1D-37D0-BA2A-01D9-812F2EE51F95}"/>
              </a:ext>
            </a:extLst>
          </p:cNvPr>
          <p:cNvSpPr/>
          <p:nvPr/>
        </p:nvSpPr>
        <p:spPr>
          <a:xfrm>
            <a:off x="1120777" y="4699325"/>
            <a:ext cx="10566175" cy="124136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3200" dirty="0"/>
              <a:t>Top 20 SOTA gesture recognition works do not meet these requirements</a:t>
            </a:r>
            <a:r>
              <a:rPr lang="en-US" sz="2000" dirty="0"/>
              <a:t>. </a:t>
            </a:r>
          </a:p>
          <a:p>
            <a:pPr algn="ctr"/>
            <a:endParaRPr lang="en-US" sz="2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0F4051-D7FE-E746-2E27-C96C8914D3D1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Gesture Recognition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2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/>
      <p:bldP spid="12" grpId="0"/>
      <p:bldP spid="5" grpId="0"/>
      <p:bldP spid="9" grpId="0"/>
      <p:bldP spid="16" grpId="0"/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3733" y="1543849"/>
            <a:ext cx="10422194" cy="37703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Accelerometer data is noisy for blind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Gyroscope drift can be a problem; but we focus on short gestures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793B2B-C16D-D1DA-6E61-EFCA0B6FE3F8}"/>
              </a:ext>
            </a:extLst>
          </p:cNvPr>
          <p:cNvGrpSpPr/>
          <p:nvPr/>
        </p:nvGrpSpPr>
        <p:grpSpPr>
          <a:xfrm>
            <a:off x="1350749" y="2643521"/>
            <a:ext cx="8494940" cy="1051206"/>
            <a:chOff x="1245326" y="2283637"/>
            <a:chExt cx="8494940" cy="10512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14DBA8-07C8-74B3-7D84-C90662142C6F}"/>
                </a:ext>
              </a:extLst>
            </p:cNvPr>
            <p:cNvGrpSpPr/>
            <p:nvPr/>
          </p:nvGrpSpPr>
          <p:grpSpPr>
            <a:xfrm>
              <a:off x="3555852" y="2283637"/>
              <a:ext cx="6184414" cy="1048197"/>
              <a:chOff x="3555852" y="2283637"/>
              <a:chExt cx="6184414" cy="10481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8E87061-3DD1-D701-08D9-590EA9CC03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4004" b="54896"/>
              <a:stretch/>
            </p:blipFill>
            <p:spPr>
              <a:xfrm>
                <a:off x="3555852" y="2448791"/>
                <a:ext cx="6184414" cy="88304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2CE8E0-23F8-0C9F-5714-96781A575C10}"/>
                  </a:ext>
                </a:extLst>
              </p:cNvPr>
              <p:cNvSpPr/>
              <p:nvPr/>
            </p:nvSpPr>
            <p:spPr>
              <a:xfrm>
                <a:off x="7138541" y="2283637"/>
                <a:ext cx="2041511" cy="6006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AFA716-290B-85F5-0572-80438D402C85}"/>
                </a:ext>
              </a:extLst>
            </p:cNvPr>
            <p:cNvSpPr txBox="1"/>
            <p:nvPr/>
          </p:nvSpPr>
          <p:spPr>
            <a:xfrm>
              <a:off x="1245326" y="2596179"/>
              <a:ext cx="1838324" cy="738664"/>
            </a:xfrm>
            <a:prstGeom prst="rect">
              <a:avLst/>
            </a:prstGeom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Accelerometer</a:t>
              </a:r>
            </a:p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CE190-EE9E-7A20-C293-264F2FA37EEB}"/>
              </a:ext>
            </a:extLst>
          </p:cNvPr>
          <p:cNvGrpSpPr/>
          <p:nvPr/>
        </p:nvGrpSpPr>
        <p:grpSpPr>
          <a:xfrm>
            <a:off x="1350749" y="3923427"/>
            <a:ext cx="8494940" cy="952500"/>
            <a:chOff x="1245326" y="3563543"/>
            <a:chExt cx="8494940" cy="952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6E5CE26-305C-F7BF-D5CE-2AB4BF170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4655" b="11799"/>
            <a:stretch/>
          </p:blipFill>
          <p:spPr>
            <a:xfrm>
              <a:off x="3555852" y="3563543"/>
              <a:ext cx="6184414" cy="9525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603A78-AF81-2B94-CF5A-3804496AAD94}"/>
                </a:ext>
              </a:extLst>
            </p:cNvPr>
            <p:cNvSpPr txBox="1"/>
            <p:nvPr/>
          </p:nvSpPr>
          <p:spPr>
            <a:xfrm>
              <a:off x="1245326" y="3775222"/>
              <a:ext cx="1318502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Gyroscope</a:t>
              </a:r>
            </a:p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sz="2400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575F575-7937-A427-B1F4-B95CB4A9402B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Insight 1: 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Gyroscope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5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C7B88-C388-06C2-ADF1-4A03ADBFD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30" y="1637652"/>
            <a:ext cx="5549900" cy="40767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BD964D-8F5C-C1DE-DAE1-9355AA24FC10}"/>
              </a:ext>
            </a:extLst>
          </p:cNvPr>
          <p:cNvGrpSpPr/>
          <p:nvPr/>
        </p:nvGrpSpPr>
        <p:grpSpPr>
          <a:xfrm>
            <a:off x="2692530" y="1637652"/>
            <a:ext cx="5549900" cy="4076700"/>
            <a:chOff x="2777197" y="1925519"/>
            <a:chExt cx="5549900" cy="40767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B580B6-6A7A-BEC9-D58E-CB23CBD5F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7197" y="1925519"/>
              <a:ext cx="5549900" cy="407670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C419EF9-FB87-FAC5-E1FB-B7E3365C5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1476" y="2286334"/>
              <a:ext cx="316361" cy="5285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1185F3-24CB-5DA1-B49D-5C8A63A8678F}"/>
                </a:ext>
              </a:extLst>
            </p:cNvPr>
            <p:cNvCxnSpPr>
              <a:cxnSpLocks/>
            </p:cNvCxnSpPr>
            <p:nvPr/>
          </p:nvCxnSpPr>
          <p:spPr>
            <a:xfrm>
              <a:off x="5319657" y="3971842"/>
              <a:ext cx="6096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D52B13-726A-8A33-884C-1AB57003ED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6788" y="2754285"/>
              <a:ext cx="309420" cy="6598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017F76-B5DC-A968-8342-3088B5C6E49C}"/>
                </a:ext>
              </a:extLst>
            </p:cNvPr>
            <p:cNvSpPr txBox="1"/>
            <p:nvPr/>
          </p:nvSpPr>
          <p:spPr>
            <a:xfrm>
              <a:off x="4105629" y="2844061"/>
              <a:ext cx="1535009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dirty="0"/>
                <a:t>Pre-stroke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613417-9629-AA37-A2C8-00DF7784A206}"/>
                </a:ext>
              </a:extLst>
            </p:cNvPr>
            <p:cNvSpPr txBox="1"/>
            <p:nvPr/>
          </p:nvSpPr>
          <p:spPr>
            <a:xfrm>
              <a:off x="6586788" y="3332959"/>
              <a:ext cx="16737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dirty="0"/>
                <a:t>Post-stroke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529608-AD0E-6FFA-8212-8803788BFD36}"/>
                </a:ext>
              </a:extLst>
            </p:cNvPr>
            <p:cNvSpPr txBox="1"/>
            <p:nvPr/>
          </p:nvSpPr>
          <p:spPr>
            <a:xfrm>
              <a:off x="4089448" y="3711945"/>
              <a:ext cx="1535009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400" dirty="0"/>
                <a:t>Nucleus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9F2E5-ED85-BA0D-C4FC-3E149B649027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Gesture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699150"/>
            <a:ext cx="10058400" cy="3413837"/>
          </a:xfrm>
        </p:spPr>
        <p:txBody>
          <a:bodyPr/>
          <a:lstStyle/>
          <a:p>
            <a:pPr algn="ctr"/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5F3D7-7E44-628C-E52A-A1086C68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88"/>
          <a:stretch/>
        </p:blipFill>
        <p:spPr>
          <a:xfrm>
            <a:off x="954249" y="2311833"/>
            <a:ext cx="10388600" cy="2162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4D709E-0D23-FABC-6F3D-239E6BB37E10}"/>
              </a:ext>
            </a:extLst>
          </p:cNvPr>
          <p:cNvGrpSpPr/>
          <p:nvPr/>
        </p:nvGrpSpPr>
        <p:grpSpPr>
          <a:xfrm>
            <a:off x="1660632" y="3021686"/>
            <a:ext cx="9136907" cy="1453088"/>
            <a:chOff x="1608083" y="2856153"/>
            <a:chExt cx="9136907" cy="145308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3BFC66-F1BA-9EDC-2C7E-EBEC420C0B31}"/>
                </a:ext>
              </a:extLst>
            </p:cNvPr>
            <p:cNvSpPr/>
            <p:nvPr/>
          </p:nvSpPr>
          <p:spPr>
            <a:xfrm>
              <a:off x="1608083" y="2856153"/>
              <a:ext cx="536028" cy="1368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F0CFF3F-6F9A-02CD-C5B1-420733F84924}"/>
                </a:ext>
              </a:extLst>
            </p:cNvPr>
            <p:cNvSpPr/>
            <p:nvPr/>
          </p:nvSpPr>
          <p:spPr>
            <a:xfrm>
              <a:off x="4062249" y="3153575"/>
              <a:ext cx="425668" cy="115566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6467FD-7C91-F42D-CF5B-389EE9DC26DC}"/>
                </a:ext>
              </a:extLst>
            </p:cNvPr>
            <p:cNvSpPr/>
            <p:nvPr/>
          </p:nvSpPr>
          <p:spPr>
            <a:xfrm>
              <a:off x="5854261" y="3127659"/>
              <a:ext cx="294289" cy="11815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A266B4-23E4-8B79-F11B-C307581338A1}"/>
                </a:ext>
              </a:extLst>
            </p:cNvPr>
            <p:cNvSpPr/>
            <p:nvPr/>
          </p:nvSpPr>
          <p:spPr>
            <a:xfrm>
              <a:off x="7994950" y="3120265"/>
              <a:ext cx="406234" cy="11815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6014C5-431C-0AAA-47E2-5328DDA153F1}"/>
                </a:ext>
              </a:extLst>
            </p:cNvPr>
            <p:cNvSpPr/>
            <p:nvPr/>
          </p:nvSpPr>
          <p:spPr>
            <a:xfrm>
              <a:off x="10338756" y="3193352"/>
              <a:ext cx="406234" cy="110849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0475EA3-42AC-05AD-50D6-1171315A30AF}"/>
              </a:ext>
            </a:extLst>
          </p:cNvPr>
          <p:cNvSpPr/>
          <p:nvPr/>
        </p:nvSpPr>
        <p:spPr>
          <a:xfrm>
            <a:off x="2254715" y="4789857"/>
            <a:ext cx="7892767" cy="118158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The nucleus is the core of the gesture and is consistent across all users.</a:t>
            </a:r>
          </a:p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CA432-3937-4027-FB5A-984DD4171F9E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Insight 2: Identifying Invariant Micro movements “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9943F-C115-C76D-A631-50C403464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5" y="1523781"/>
            <a:ext cx="5549900" cy="4076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626877-C53E-C033-4007-B3912BCBF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65" y="1523781"/>
            <a:ext cx="5549900" cy="40767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17832D-B0E3-6B9E-098C-7097E1812316}"/>
              </a:ext>
            </a:extLst>
          </p:cNvPr>
          <p:cNvCxnSpPr>
            <a:cxnSpLocks/>
          </p:cNvCxnSpPr>
          <p:nvPr/>
        </p:nvCxnSpPr>
        <p:spPr>
          <a:xfrm flipV="1">
            <a:off x="3321744" y="1884596"/>
            <a:ext cx="316361" cy="528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F90D61-6F57-6878-63C2-40AA3024F4F6}"/>
              </a:ext>
            </a:extLst>
          </p:cNvPr>
          <p:cNvCxnSpPr>
            <a:cxnSpLocks/>
          </p:cNvCxnSpPr>
          <p:nvPr/>
        </p:nvCxnSpPr>
        <p:spPr>
          <a:xfrm>
            <a:off x="3479925" y="3570104"/>
            <a:ext cx="6096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0B16AD-7A36-5EF1-8BBD-0AB16D258C5A}"/>
              </a:ext>
            </a:extLst>
          </p:cNvPr>
          <p:cNvCxnSpPr>
            <a:cxnSpLocks/>
          </p:cNvCxnSpPr>
          <p:nvPr/>
        </p:nvCxnSpPr>
        <p:spPr>
          <a:xfrm flipH="1" flipV="1">
            <a:off x="4747056" y="2352547"/>
            <a:ext cx="309420" cy="6598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6B5C0B1-FCE1-B958-F3FD-E8D435EC24CD}"/>
              </a:ext>
            </a:extLst>
          </p:cNvPr>
          <p:cNvSpPr txBox="1"/>
          <p:nvPr/>
        </p:nvSpPr>
        <p:spPr>
          <a:xfrm>
            <a:off x="2265897" y="2442323"/>
            <a:ext cx="1535009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Pre-stroke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BD5667-53BB-F8CA-5920-3EE51888F546}"/>
              </a:ext>
            </a:extLst>
          </p:cNvPr>
          <p:cNvSpPr txBox="1"/>
          <p:nvPr/>
        </p:nvSpPr>
        <p:spPr>
          <a:xfrm>
            <a:off x="4747056" y="2931221"/>
            <a:ext cx="1673711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Post-stroke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102D85-5883-29DA-CB5C-7D1F7376B551}"/>
              </a:ext>
            </a:extLst>
          </p:cNvPr>
          <p:cNvSpPr txBox="1"/>
          <p:nvPr/>
        </p:nvSpPr>
        <p:spPr>
          <a:xfrm>
            <a:off x="2249716" y="3310207"/>
            <a:ext cx="1535009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Nucleus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AAFEA3-F956-0C38-175D-88612FFD6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554" y="605138"/>
            <a:ext cx="4508500" cy="384277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51E896F-F812-C7CD-349E-7937D224D249}"/>
              </a:ext>
            </a:extLst>
          </p:cNvPr>
          <p:cNvSpPr/>
          <p:nvPr/>
        </p:nvSpPr>
        <p:spPr>
          <a:xfrm>
            <a:off x="10689252" y="1209790"/>
            <a:ext cx="495570" cy="8347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F504BF-B914-3754-36A5-86B121B4470C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10237252" y="1627153"/>
            <a:ext cx="452000" cy="1809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E36BD3A-C5B0-212B-4140-A543E9D43586}"/>
              </a:ext>
            </a:extLst>
          </p:cNvPr>
          <p:cNvSpPr txBox="1"/>
          <p:nvPr/>
        </p:nvSpPr>
        <p:spPr>
          <a:xfrm>
            <a:off x="9473333" y="1688358"/>
            <a:ext cx="1041049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Jitters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41C21C-FD37-C0FD-3A02-B931D55E3C28}"/>
              </a:ext>
            </a:extLst>
          </p:cNvPr>
          <p:cNvSpPr txBox="1"/>
          <p:nvPr/>
        </p:nvSpPr>
        <p:spPr>
          <a:xfrm>
            <a:off x="6903524" y="4590088"/>
            <a:ext cx="2562308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Forearm gesture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E3396D-6CCE-80AA-CBF8-5BEDADFE86D7}"/>
              </a:ext>
            </a:extLst>
          </p:cNvPr>
          <p:cNvSpPr txBox="1"/>
          <p:nvPr/>
        </p:nvSpPr>
        <p:spPr>
          <a:xfrm>
            <a:off x="9531337" y="4591861"/>
            <a:ext cx="2363244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/>
              <a:t>Wrist gesture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9CA4D2-21F0-48AC-114C-C17BA86C3507}"/>
              </a:ext>
            </a:extLst>
          </p:cNvPr>
          <p:cNvSpPr/>
          <p:nvPr/>
        </p:nvSpPr>
        <p:spPr>
          <a:xfrm>
            <a:off x="6903524" y="2519947"/>
            <a:ext cx="4463613" cy="20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320ECB-19A0-3EF1-0846-8A6FBCD02B24}"/>
                  </a:ext>
                </a:extLst>
              </p:cNvPr>
              <p:cNvSpPr txBox="1"/>
              <p:nvPr/>
            </p:nvSpPr>
            <p:spPr>
              <a:xfrm>
                <a:off x="4579518" y="3809953"/>
                <a:ext cx="2491388" cy="1091196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320ECB-19A0-3EF1-0846-8A6FBCD02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18" y="3809953"/>
                <a:ext cx="2491388" cy="1091196"/>
              </a:xfrm>
              <a:prstGeom prst="rect">
                <a:avLst/>
              </a:prstGeom>
              <a:blipFill>
                <a:blip r:embed="rId6"/>
                <a:stretch>
                  <a:fillRect l="-2030" t="-112791" r="-508" b="-16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E71B1BE2-C814-BA95-19CF-6C28CA33A8F6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Nucleus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5" grpId="0" animBg="1"/>
      <p:bldP spid="37" grpId="0"/>
      <p:bldP spid="39" grpId="0"/>
      <p:bldP spid="40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148" y="1627349"/>
            <a:ext cx="9875520" cy="8739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Application logic and the interaction are coupled.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Integrating new gesture requires rewriting the application.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660C7-0FF6-5123-4A0B-714A8B43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65" y="2650318"/>
            <a:ext cx="1424031" cy="261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D92E0-A6EA-719D-2A49-C36E9D46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220" y="2650317"/>
            <a:ext cx="1424031" cy="26193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387D41-97BF-5995-E6AE-28E981FEE155}"/>
              </a:ext>
            </a:extLst>
          </p:cNvPr>
          <p:cNvGrpSpPr/>
          <p:nvPr/>
        </p:nvGrpSpPr>
        <p:grpSpPr>
          <a:xfrm>
            <a:off x="8242529" y="2759699"/>
            <a:ext cx="1306124" cy="1489606"/>
            <a:chOff x="2389695" y="0"/>
            <a:chExt cx="2097464" cy="2743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0A9ED1-F2F5-21EE-A39F-743E317353FD}"/>
                </a:ext>
              </a:extLst>
            </p:cNvPr>
            <p:cNvGrpSpPr/>
            <p:nvPr/>
          </p:nvGrpSpPr>
          <p:grpSpPr>
            <a:xfrm>
              <a:off x="2389695" y="0"/>
              <a:ext cx="2097464" cy="2743200"/>
              <a:chOff x="4114800" y="-457200"/>
              <a:chExt cx="2743200" cy="3657600"/>
            </a:xfrm>
          </p:grpSpPr>
          <p:pic>
            <p:nvPicPr>
              <p:cNvPr id="13" name="Picture 12" descr="A picture containing wall, person, clothing, indoor&#10;&#10;Description automatically generated">
                <a:extLst>
                  <a:ext uri="{FF2B5EF4-FFF2-40B4-BE49-F238E27FC236}">
                    <a16:creationId xmlns:a16="http://schemas.microsoft.com/office/drawing/2014/main" id="{67D37F5D-3679-3FC8-5C3E-A4B75A9F3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3657600" y="0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4" name="Picture 13" descr="A person's wrist with a black watch&#10;&#10;Description automatically generated with low confidence">
                <a:extLst>
                  <a:ext uri="{FF2B5EF4-FFF2-40B4-BE49-F238E27FC236}">
                    <a16:creationId xmlns:a16="http://schemas.microsoft.com/office/drawing/2014/main" id="{CE29ED97-DD29-C7C8-FB62-D47EB9B3A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0000"/>
              </a:blip>
              <a:stretch>
                <a:fillRect/>
              </a:stretch>
            </p:blipFill>
            <p:spPr>
              <a:xfrm rot="5400000">
                <a:off x="3657600" y="0"/>
                <a:ext cx="3657600" cy="2743200"/>
              </a:xfrm>
              <a:prstGeom prst="rect">
                <a:avLst/>
              </a:prstGeom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A0DB1BA-4DF0-F10D-7ADA-87888623733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78492" y="758857"/>
              <a:ext cx="0" cy="5844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C8878-99B3-E0C2-4C6C-4C2E0A3285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3881" y="2737704"/>
            <a:ext cx="718949" cy="1002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F601D-1324-9040-3625-2AA3CA6C2670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Gesture Replacement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5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DFCF72-B97E-A26B-FBC2-0C959A1DE832}"/>
              </a:ext>
            </a:extLst>
          </p:cNvPr>
          <p:cNvGrpSpPr/>
          <p:nvPr/>
        </p:nvGrpSpPr>
        <p:grpSpPr>
          <a:xfrm>
            <a:off x="3780070" y="957309"/>
            <a:ext cx="4631859" cy="4943382"/>
            <a:chOff x="4034269" y="2115412"/>
            <a:chExt cx="3103005" cy="33811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C42DF8-4B42-863A-04C2-EB6914161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2020" y="2998945"/>
              <a:ext cx="401846" cy="5604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CCA54E-FEE6-FAD0-04BF-F3A199E86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4269" y="2362175"/>
              <a:ext cx="1424031" cy="261931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3C79935-3E85-1A00-091B-74B1B40D1165}"/>
                </a:ext>
              </a:extLst>
            </p:cNvPr>
            <p:cNvCxnSpPr/>
            <p:nvPr/>
          </p:nvCxnSpPr>
          <p:spPr>
            <a:xfrm>
              <a:off x="6096000" y="2115412"/>
              <a:ext cx="0" cy="3381148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3E908D-87E5-CA7C-5535-09B938F9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9169" y="2519821"/>
              <a:ext cx="401846" cy="5604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45A4D5-D2FF-937D-8168-E260986A9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7078" y="3386870"/>
              <a:ext cx="872793" cy="56047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F01B42-9287-EBF8-96F8-47F362846A97}"/>
                </a:ext>
              </a:extLst>
            </p:cNvPr>
            <p:cNvGrpSpPr/>
            <p:nvPr/>
          </p:nvGrpSpPr>
          <p:grpSpPr>
            <a:xfrm>
              <a:off x="6317847" y="4227415"/>
              <a:ext cx="819427" cy="876120"/>
              <a:chOff x="2389695" y="0"/>
              <a:chExt cx="2097464" cy="27432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8905FAF-3369-3077-5965-02BE950006A1}"/>
                  </a:ext>
                </a:extLst>
              </p:cNvPr>
              <p:cNvGrpSpPr/>
              <p:nvPr/>
            </p:nvGrpSpPr>
            <p:grpSpPr>
              <a:xfrm>
                <a:off x="2389695" y="0"/>
                <a:ext cx="2097464" cy="2743200"/>
                <a:chOff x="4114800" y="-457200"/>
                <a:chExt cx="2743200" cy="3657600"/>
              </a:xfrm>
            </p:grpSpPr>
            <p:pic>
              <p:nvPicPr>
                <p:cNvPr id="13" name="Picture 12" descr="A picture containing wall, person, clothing, indoor&#10;&#10;Description automatically generated">
                  <a:extLst>
                    <a:ext uri="{FF2B5EF4-FFF2-40B4-BE49-F238E27FC236}">
                      <a16:creationId xmlns:a16="http://schemas.microsoft.com/office/drawing/2014/main" id="{1DB8972B-C507-66AA-B76E-7B795BAFDD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3657600" y="0"/>
                  <a:ext cx="3657600" cy="2743200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person's wrist with a black watch&#10;&#10;Description automatically generated with low confidence">
                  <a:extLst>
                    <a:ext uri="{FF2B5EF4-FFF2-40B4-BE49-F238E27FC236}">
                      <a16:creationId xmlns:a16="http://schemas.microsoft.com/office/drawing/2014/main" id="{3F869A17-0260-F082-CE40-587BC662F8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 amt="20000"/>
                </a:blip>
                <a:stretch>
                  <a:fillRect/>
                </a:stretch>
              </p:blipFill>
              <p:spPr>
                <a:xfrm rot="5400000">
                  <a:off x="3657600" y="0"/>
                  <a:ext cx="3657600" cy="2743200"/>
                </a:xfrm>
                <a:prstGeom prst="rect">
                  <a:avLst/>
                </a:prstGeom>
              </p:spPr>
            </p:pic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2278F338-86A0-DEE3-6A2B-4CF16F97E9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78492" y="758857"/>
                <a:ext cx="0" cy="58446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544913-1F0A-F6F5-02B3-ACCC6729A696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Gesture Replacement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3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18</a:t>
            </a:fld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514B59B-E3AA-1B20-D26A-B99676B807FE}"/>
              </a:ext>
            </a:extLst>
          </p:cNvPr>
          <p:cNvSpPr/>
          <p:nvPr/>
        </p:nvSpPr>
        <p:spPr>
          <a:xfrm>
            <a:off x="2438647" y="3780947"/>
            <a:ext cx="3525775" cy="8270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7D2B11-C192-6224-739A-24B835A16052}"/>
              </a:ext>
            </a:extLst>
          </p:cNvPr>
          <p:cNvSpPr/>
          <p:nvPr/>
        </p:nvSpPr>
        <p:spPr>
          <a:xfrm>
            <a:off x="2556644" y="3828900"/>
            <a:ext cx="3288104" cy="4289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Virtual</a:t>
            </a:r>
            <a:r>
              <a:rPr lang="zh-CN" alt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Sensor</a:t>
            </a:r>
            <a:r>
              <a:rPr lang="zh-CN" altLang="en-US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Service</a:t>
            </a:r>
            <a:endParaRPr lang="en-US" sz="24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25A706-0EBC-A939-0A48-D0A7B6598FC6}"/>
              </a:ext>
            </a:extLst>
          </p:cNvPr>
          <p:cNvSpPr txBox="1"/>
          <p:nvPr/>
        </p:nvSpPr>
        <p:spPr>
          <a:xfrm>
            <a:off x="2891793" y="4223629"/>
            <a:ext cx="2513970" cy="38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Sensor</a:t>
            </a:r>
            <a:r>
              <a:rPr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Service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DD0FAD-FD8E-2B8E-763C-7263571B9189}"/>
              </a:ext>
            </a:extLst>
          </p:cNvPr>
          <p:cNvCxnSpPr>
            <a:cxnSpLocks/>
          </p:cNvCxnSpPr>
          <p:nvPr/>
        </p:nvCxnSpPr>
        <p:spPr>
          <a:xfrm>
            <a:off x="1950464" y="5002755"/>
            <a:ext cx="4664934" cy="0"/>
          </a:xfrm>
          <a:prstGeom prst="line">
            <a:avLst/>
          </a:prstGeom>
          <a:ln cap="flat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6AE7A50-88AB-345B-84D3-B21240503020}"/>
              </a:ext>
            </a:extLst>
          </p:cNvPr>
          <p:cNvSpPr txBox="1"/>
          <p:nvPr/>
        </p:nvSpPr>
        <p:spPr>
          <a:xfrm>
            <a:off x="1161967" y="1885172"/>
            <a:ext cx="945861" cy="6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User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Layer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E1E903-44F9-2554-E954-2655DBFC470A}"/>
              </a:ext>
            </a:extLst>
          </p:cNvPr>
          <p:cNvSpPr txBox="1"/>
          <p:nvPr/>
        </p:nvSpPr>
        <p:spPr>
          <a:xfrm>
            <a:off x="1161967" y="3367041"/>
            <a:ext cx="1682763" cy="6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Framework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Layer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BAE6C7-3646-6A3E-A5AE-329D43440214}"/>
              </a:ext>
            </a:extLst>
          </p:cNvPr>
          <p:cNvSpPr txBox="1"/>
          <p:nvPr/>
        </p:nvSpPr>
        <p:spPr>
          <a:xfrm>
            <a:off x="1168011" y="4923927"/>
            <a:ext cx="1467413" cy="6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Hardware</a:t>
            </a:r>
          </a:p>
          <a:p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Layer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BEDB6F-907D-0458-D419-222C0E6E202A}"/>
              </a:ext>
            </a:extLst>
          </p:cNvPr>
          <p:cNvCxnSpPr>
            <a:cxnSpLocks/>
            <a:stCxn id="48" idx="0"/>
          </p:cNvCxnSpPr>
          <p:nvPr/>
        </p:nvCxnSpPr>
        <p:spPr>
          <a:xfrm flipV="1">
            <a:off x="3554642" y="4627181"/>
            <a:ext cx="0" cy="608687"/>
          </a:xfrm>
          <a:prstGeom prst="line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DB3C5E6-FC6A-1BFB-C03C-EB00793D21CD}"/>
              </a:ext>
            </a:extLst>
          </p:cNvPr>
          <p:cNvSpPr txBox="1"/>
          <p:nvPr/>
        </p:nvSpPr>
        <p:spPr>
          <a:xfrm>
            <a:off x="3483332" y="5788255"/>
            <a:ext cx="1827451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Smartphone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D23114F-3FE1-6726-E0BD-7BD4D1CD70E8}"/>
              </a:ext>
            </a:extLst>
          </p:cNvPr>
          <p:cNvSpPr/>
          <p:nvPr/>
        </p:nvSpPr>
        <p:spPr>
          <a:xfrm>
            <a:off x="3403546" y="1648321"/>
            <a:ext cx="1589354" cy="6734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643407-1A40-256F-43E4-9244922D2160}"/>
              </a:ext>
            </a:extLst>
          </p:cNvPr>
          <p:cNvSpPr txBox="1"/>
          <p:nvPr/>
        </p:nvSpPr>
        <p:spPr>
          <a:xfrm>
            <a:off x="3201254" y="1760414"/>
            <a:ext cx="210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Phone App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11EFC3C-1D85-C4CB-20D7-0BA3514C401A}"/>
              </a:ext>
            </a:extLst>
          </p:cNvPr>
          <p:cNvSpPr/>
          <p:nvPr/>
        </p:nvSpPr>
        <p:spPr>
          <a:xfrm>
            <a:off x="2438647" y="2822682"/>
            <a:ext cx="3529696" cy="5892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82A3B7-8FAE-3B83-6F39-B83D8B814DF7}"/>
              </a:ext>
            </a:extLst>
          </p:cNvPr>
          <p:cNvSpPr txBox="1"/>
          <p:nvPr/>
        </p:nvSpPr>
        <p:spPr>
          <a:xfrm>
            <a:off x="2100306" y="2873324"/>
            <a:ext cx="4165466" cy="38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Window</a:t>
            </a:r>
            <a:r>
              <a:rPr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Manager</a:t>
            </a:r>
            <a:r>
              <a:rPr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Service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B4E9EC-2F12-34A9-157F-805634EEE014}"/>
              </a:ext>
            </a:extLst>
          </p:cNvPr>
          <p:cNvCxnSpPr>
            <a:cxnSpLocks/>
            <a:stCxn id="43" idx="0"/>
            <a:endCxn id="41" idx="2"/>
          </p:cNvCxnSpPr>
          <p:nvPr/>
        </p:nvCxnSpPr>
        <p:spPr>
          <a:xfrm flipH="1" flipV="1">
            <a:off x="4198223" y="2321757"/>
            <a:ext cx="5272" cy="500925"/>
          </a:xfrm>
          <a:prstGeom prst="line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6B85D63-2528-00EB-552E-00F0D7FA189B}"/>
              </a:ext>
            </a:extLst>
          </p:cNvPr>
          <p:cNvCxnSpPr>
            <a:cxnSpLocks/>
            <a:stCxn id="31" idx="0"/>
            <a:endCxn id="43" idx="2"/>
          </p:cNvCxnSpPr>
          <p:nvPr/>
        </p:nvCxnSpPr>
        <p:spPr>
          <a:xfrm flipV="1">
            <a:off x="4201536" y="3411893"/>
            <a:ext cx="1961" cy="369049"/>
          </a:xfrm>
          <a:prstGeom prst="line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31BC189-1AC1-0CC2-EA05-C75A42B80B5A}"/>
              </a:ext>
            </a:extLst>
          </p:cNvPr>
          <p:cNvSpPr/>
          <p:nvPr/>
        </p:nvSpPr>
        <p:spPr>
          <a:xfrm>
            <a:off x="2790110" y="5269370"/>
            <a:ext cx="1676246" cy="5007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49CF61E-0A92-7CE2-A7BC-86B0134FF363}"/>
              </a:ext>
            </a:extLst>
          </p:cNvPr>
          <p:cNvSpPr/>
          <p:nvPr/>
        </p:nvSpPr>
        <p:spPr>
          <a:xfrm>
            <a:off x="2690736" y="5235869"/>
            <a:ext cx="1727814" cy="50075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0CCA00-CA80-87C3-DAD0-40A927792213}"/>
              </a:ext>
            </a:extLst>
          </p:cNvPr>
          <p:cNvSpPr txBox="1"/>
          <p:nvPr/>
        </p:nvSpPr>
        <p:spPr>
          <a:xfrm>
            <a:off x="2947509" y="5216199"/>
            <a:ext cx="1199907" cy="38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Sensors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B377E55-F05C-69D4-AD33-DF01CF14FFF4}"/>
              </a:ext>
            </a:extLst>
          </p:cNvPr>
          <p:cNvSpPr/>
          <p:nvPr/>
        </p:nvSpPr>
        <p:spPr>
          <a:xfrm>
            <a:off x="4517924" y="5166225"/>
            <a:ext cx="1964736" cy="6297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F78C7E4-85FD-9BB4-9320-E0194C4BD7E6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5500292" y="4607901"/>
            <a:ext cx="0" cy="558324"/>
          </a:xfrm>
          <a:prstGeom prst="line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A47114-F595-B696-3D5E-68CB30715B10}"/>
              </a:ext>
            </a:extLst>
          </p:cNvPr>
          <p:cNvSpPr txBox="1"/>
          <p:nvPr/>
        </p:nvSpPr>
        <p:spPr>
          <a:xfrm>
            <a:off x="4517924" y="5062490"/>
            <a:ext cx="1964736" cy="6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Virtual</a:t>
            </a:r>
            <a:r>
              <a:rPr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Touch</a:t>
            </a:r>
          </a:p>
          <a:p>
            <a:pPr algn="ctr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Sensor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A1077E-24C6-14EB-2785-087F7842C6AA}"/>
              </a:ext>
            </a:extLst>
          </p:cNvPr>
          <p:cNvCxnSpPr>
            <a:cxnSpLocks/>
          </p:cNvCxnSpPr>
          <p:nvPr/>
        </p:nvCxnSpPr>
        <p:spPr>
          <a:xfrm>
            <a:off x="1984588" y="2659879"/>
            <a:ext cx="4664934" cy="0"/>
          </a:xfrm>
          <a:prstGeom prst="line">
            <a:avLst/>
          </a:prstGeom>
          <a:ln cap="flat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0D53F9-FDB7-20C7-2749-8059170EF844}"/>
              </a:ext>
            </a:extLst>
          </p:cNvPr>
          <p:cNvGrpSpPr/>
          <p:nvPr/>
        </p:nvGrpSpPr>
        <p:grpSpPr>
          <a:xfrm>
            <a:off x="8731599" y="1648321"/>
            <a:ext cx="1959136" cy="3720669"/>
            <a:chOff x="671281" y="941002"/>
            <a:chExt cx="1740114" cy="412745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5D368B6-3735-BE34-9728-8697BFA9F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83" b="93049" l="12778" r="68000"/>
                      </a14:imgEffect>
                    </a14:imgLayer>
                  </a14:imgProps>
                </a:ext>
              </a:extLst>
            </a:blip>
            <a:srcRect l="15503" r="30468" b="6626"/>
            <a:stretch/>
          </p:blipFill>
          <p:spPr>
            <a:xfrm flipH="1">
              <a:off x="1160657" y="941002"/>
              <a:ext cx="583356" cy="94510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E938E33-2A71-51B7-8EE7-EB406BE62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67" b="89941" l="29586" r="69527"/>
                      </a14:imgEffect>
                    </a14:imgLayer>
                  </a14:imgProps>
                </a:ext>
              </a:extLst>
            </a:blip>
            <a:srcRect l="30611" t="9861" r="30600" b="9702"/>
            <a:stretch/>
          </p:blipFill>
          <p:spPr>
            <a:xfrm>
              <a:off x="1352373" y="949530"/>
              <a:ext cx="331347" cy="687137"/>
            </a:xfrm>
            <a:prstGeom prst="rect">
              <a:avLst/>
            </a:prstGeom>
          </p:spPr>
        </p:pic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806274A-D8AE-6650-F4E8-27D37C1E166B}"/>
                </a:ext>
              </a:extLst>
            </p:cNvPr>
            <p:cNvSpPr/>
            <p:nvPr/>
          </p:nvSpPr>
          <p:spPr>
            <a:xfrm>
              <a:off x="1476460" y="1128658"/>
              <a:ext cx="129758" cy="329581"/>
            </a:xfrm>
            <a:custGeom>
              <a:avLst/>
              <a:gdLst>
                <a:gd name="connsiteX0" fmla="*/ 288839 w 425766"/>
                <a:gd name="connsiteY0" fmla="*/ 0 h 968991"/>
                <a:gd name="connsiteX1" fmla="*/ 2236 w 425766"/>
                <a:gd name="connsiteY1" fmla="*/ 573206 h 968991"/>
                <a:gd name="connsiteX2" fmla="*/ 425316 w 425766"/>
                <a:gd name="connsiteY2" fmla="*/ 750627 h 968991"/>
                <a:gd name="connsiteX3" fmla="*/ 84122 w 425766"/>
                <a:gd name="connsiteY3" fmla="*/ 968991 h 96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766" h="968991">
                  <a:moveTo>
                    <a:pt x="288839" y="0"/>
                  </a:moveTo>
                  <a:cubicBezTo>
                    <a:pt x="134164" y="224051"/>
                    <a:pt x="-20510" y="448102"/>
                    <a:pt x="2236" y="573206"/>
                  </a:cubicBezTo>
                  <a:cubicBezTo>
                    <a:pt x="24982" y="698310"/>
                    <a:pt x="411668" y="684663"/>
                    <a:pt x="425316" y="750627"/>
                  </a:cubicBezTo>
                  <a:cubicBezTo>
                    <a:pt x="438964" y="816591"/>
                    <a:pt x="138713" y="925773"/>
                    <a:pt x="84122" y="968991"/>
                  </a:cubicBezTo>
                </a:path>
              </a:pathLst>
            </a:custGeom>
            <a:noFill/>
            <a:ln w="6032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3F88BDD-C38C-420F-8B6C-6901FDC9C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72" b="62056" l="26705" r="71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6" t="4376" r="36283" b="38332"/>
            <a:stretch/>
          </p:blipFill>
          <p:spPr>
            <a:xfrm rot="19690335">
              <a:off x="1480423" y="1349772"/>
              <a:ext cx="406593" cy="67687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E01097-26B5-6BFD-77E7-23BC7ED99968}"/>
                </a:ext>
              </a:extLst>
            </p:cNvPr>
            <p:cNvSpPr txBox="1"/>
            <p:nvPr/>
          </p:nvSpPr>
          <p:spPr>
            <a:xfrm>
              <a:off x="671281" y="1841602"/>
              <a:ext cx="1740114" cy="57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charset="0"/>
                  <a:ea typeface="Times New Roman" charset="0"/>
                  <a:cs typeface="Times New Roman" charset="0"/>
                </a:rPr>
                <a:t>Record</a:t>
              </a:r>
              <a:r>
                <a:rPr lang="zh-CN" altLang="en-US" sz="12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1200" dirty="0">
                  <a:latin typeface="Times New Roman" charset="0"/>
                  <a:ea typeface="Times New Roman" charset="0"/>
                  <a:cs typeface="Times New Roman" charset="0"/>
                </a:rPr>
                <a:t>Touch</a:t>
              </a:r>
              <a:r>
                <a:rPr lang="zh-CN" altLang="en-US" sz="12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1200" dirty="0">
                  <a:latin typeface="Times New Roman" charset="0"/>
                  <a:ea typeface="Times New Roman" charset="0"/>
                  <a:cs typeface="Times New Roman" charset="0"/>
                </a:rPr>
                <a:t>Gesture</a:t>
              </a:r>
              <a:r>
                <a:rPr lang="zh-CN" altLang="en-US" sz="12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altLang="zh-CN" sz="12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/>
              <a:r>
                <a:rPr lang="en-US" altLang="zh-CN" sz="1200" i="1" dirty="0">
                  <a:latin typeface="Times New Roman" charset="0"/>
                  <a:ea typeface="Times New Roman" charset="0"/>
                  <a:cs typeface="Times New Roman" charset="0"/>
                </a:rPr>
                <a:t>Swipe</a:t>
              </a:r>
              <a:endParaRPr lang="en-US" sz="12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A0AFFFC-0807-C6D8-4D16-78355E384EA3}"/>
                </a:ext>
              </a:extLst>
            </p:cNvPr>
            <p:cNvSpPr txBox="1"/>
            <p:nvPr/>
          </p:nvSpPr>
          <p:spPr>
            <a:xfrm>
              <a:off x="995623" y="4725431"/>
              <a:ext cx="1130398" cy="34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charset="0"/>
                  <a:ea typeface="Times New Roman" charset="0"/>
                  <a:cs typeface="Times New Roman" charset="0"/>
                </a:rPr>
                <a:t>Replay</a:t>
              </a:r>
              <a:r>
                <a:rPr lang="zh-CN" altLang="en-US" sz="12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sz="1200" i="1" dirty="0">
                  <a:latin typeface="Times New Roman" charset="0"/>
                  <a:ea typeface="Times New Roman" charset="0"/>
                  <a:cs typeface="Times New Roman" charset="0"/>
                </a:rPr>
                <a:t>Swipe</a:t>
              </a:r>
              <a:endParaRPr lang="en-US" sz="12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7667467-BA6C-EB57-4023-A11BFF4D2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467" b="89941" l="29586" r="69527"/>
                      </a14:imgEffect>
                    </a14:imgLayer>
                  </a14:imgProps>
                </a:ext>
              </a:extLst>
            </a:blip>
            <a:srcRect l="30611" t="9861" r="30600" b="9702"/>
            <a:stretch/>
          </p:blipFill>
          <p:spPr>
            <a:xfrm>
              <a:off x="1386157" y="4014829"/>
              <a:ext cx="331347" cy="687137"/>
            </a:xfrm>
            <a:prstGeom prst="rect">
              <a:avLst/>
            </a:prstGeom>
          </p:spPr>
        </p:pic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D13A93C-A032-10F6-6FC1-332A807E6BAC}"/>
                </a:ext>
              </a:extLst>
            </p:cNvPr>
            <p:cNvSpPr/>
            <p:nvPr/>
          </p:nvSpPr>
          <p:spPr>
            <a:xfrm>
              <a:off x="1495943" y="4258500"/>
              <a:ext cx="129758" cy="329581"/>
            </a:xfrm>
            <a:custGeom>
              <a:avLst/>
              <a:gdLst>
                <a:gd name="connsiteX0" fmla="*/ 288839 w 425766"/>
                <a:gd name="connsiteY0" fmla="*/ 0 h 968991"/>
                <a:gd name="connsiteX1" fmla="*/ 2236 w 425766"/>
                <a:gd name="connsiteY1" fmla="*/ 573206 h 968991"/>
                <a:gd name="connsiteX2" fmla="*/ 425316 w 425766"/>
                <a:gd name="connsiteY2" fmla="*/ 750627 h 968991"/>
                <a:gd name="connsiteX3" fmla="*/ 84122 w 425766"/>
                <a:gd name="connsiteY3" fmla="*/ 968991 h 96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766" h="968991">
                  <a:moveTo>
                    <a:pt x="288839" y="0"/>
                  </a:moveTo>
                  <a:cubicBezTo>
                    <a:pt x="134164" y="224051"/>
                    <a:pt x="-20510" y="448102"/>
                    <a:pt x="2236" y="573206"/>
                  </a:cubicBezTo>
                  <a:cubicBezTo>
                    <a:pt x="24982" y="698310"/>
                    <a:pt x="411668" y="684663"/>
                    <a:pt x="425316" y="750627"/>
                  </a:cubicBezTo>
                  <a:cubicBezTo>
                    <a:pt x="438964" y="816591"/>
                    <a:pt x="138713" y="925773"/>
                    <a:pt x="84122" y="968991"/>
                  </a:cubicBezTo>
                </a:path>
              </a:pathLst>
            </a:custGeom>
            <a:noFill/>
            <a:ln w="6032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63" name="Right Arrow 62">
              <a:extLst>
                <a:ext uri="{FF2B5EF4-FFF2-40B4-BE49-F238E27FC236}">
                  <a16:creationId xmlns:a16="http://schemas.microsoft.com/office/drawing/2014/main" id="{2AE9BDA3-A6A1-ECC8-013E-6C6D73DDFE67}"/>
                </a:ext>
              </a:extLst>
            </p:cNvPr>
            <p:cNvSpPr/>
            <p:nvPr/>
          </p:nvSpPr>
          <p:spPr>
            <a:xfrm rot="5400000">
              <a:off x="1393817" y="2512409"/>
              <a:ext cx="316026" cy="230897"/>
            </a:xfrm>
            <a:prstGeom prst="right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8000">
                  <a:schemeClr val="tx2"/>
                </a:gs>
                <a:gs pos="2000">
                  <a:schemeClr val="tx2"/>
                </a:gs>
              </a:gsLst>
            </a:gradFill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D298DB2-75B3-2344-1776-030E09AA8339}"/>
                </a:ext>
              </a:extLst>
            </p:cNvPr>
            <p:cNvSpPr txBox="1"/>
            <p:nvPr/>
          </p:nvSpPr>
          <p:spPr>
            <a:xfrm>
              <a:off x="1142585" y="2806665"/>
              <a:ext cx="865863" cy="71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[t</a:t>
              </a:r>
              <a:r>
                <a:rPr lang="en-US" altLang="zh-CN" sz="1200" baseline="-25000" dirty="0"/>
                <a:t>1</a:t>
              </a:r>
              <a:r>
                <a:rPr lang="en-US" altLang="zh-CN" sz="1200" dirty="0"/>
                <a:t>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x</a:t>
              </a:r>
              <a:r>
                <a:rPr lang="en-US" altLang="zh-CN" sz="1200" baseline="-25000" dirty="0"/>
                <a:t>1</a:t>
              </a:r>
              <a:r>
                <a:rPr lang="en-US" altLang="zh-CN" sz="1200" dirty="0"/>
                <a:t>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y</a:t>
              </a:r>
              <a:r>
                <a:rPr lang="en-US" altLang="zh-CN" sz="1200" baseline="-25000" dirty="0"/>
                <a:t>1</a:t>
              </a:r>
              <a:r>
                <a:rPr lang="en-US" altLang="zh-CN" sz="1200" dirty="0"/>
                <a:t>]</a:t>
              </a:r>
            </a:p>
            <a:p>
              <a:pPr algn="ctr"/>
              <a:r>
                <a:rPr lang="en-US" altLang="zh-CN" sz="1200" dirty="0"/>
                <a:t>[t</a:t>
              </a:r>
              <a:r>
                <a:rPr lang="en-US" altLang="zh-CN" sz="1200" baseline="-25000" dirty="0"/>
                <a:t>2</a:t>
              </a:r>
              <a:r>
                <a:rPr lang="en-US" altLang="zh-CN" sz="1200" dirty="0"/>
                <a:t>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x</a:t>
              </a:r>
              <a:r>
                <a:rPr lang="en-US" altLang="zh-CN" sz="1200" baseline="-25000" dirty="0"/>
                <a:t>2</a:t>
              </a:r>
              <a:r>
                <a:rPr lang="en-US" altLang="zh-CN" sz="1200" dirty="0"/>
                <a:t>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y</a:t>
              </a:r>
              <a:r>
                <a:rPr lang="en-US" altLang="zh-CN" sz="1200" baseline="-25000" dirty="0"/>
                <a:t>2</a:t>
              </a:r>
              <a:r>
                <a:rPr lang="en-US" altLang="zh-CN" sz="1200" dirty="0"/>
                <a:t>]</a:t>
              </a:r>
            </a:p>
            <a:p>
              <a:pPr algn="ctr"/>
              <a:r>
                <a:rPr lang="mr-IN" altLang="zh-CN" sz="1200" dirty="0"/>
                <a:t>……</a:t>
              </a:r>
              <a:endParaRPr lang="en-US" sz="1200" dirty="0"/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44A09674-CE13-ED39-CCF6-4EAA99DC5205}"/>
                </a:ext>
              </a:extLst>
            </p:cNvPr>
            <p:cNvSpPr/>
            <p:nvPr/>
          </p:nvSpPr>
          <p:spPr>
            <a:xfrm rot="5400000">
              <a:off x="1365556" y="3646865"/>
              <a:ext cx="372549" cy="230897"/>
            </a:xfrm>
            <a:prstGeom prst="rightArrow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8000">
                  <a:schemeClr val="tx2"/>
                </a:gs>
                <a:gs pos="2000">
                  <a:schemeClr val="tx2"/>
                </a:gs>
              </a:gsLst>
            </a:gradFill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6B785B-AE35-E50C-DEB2-23414FA16950}"/>
              </a:ext>
            </a:extLst>
          </p:cNvPr>
          <p:cNvSpPr txBox="1"/>
          <p:nvPr/>
        </p:nvSpPr>
        <p:spPr>
          <a:xfrm>
            <a:off x="8434548" y="5442818"/>
            <a:ext cx="2743200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/>
              <a:t>Record and Replay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07B241-CDD2-2E2F-5605-715EB4B2FD72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Input Virtualization: </a:t>
            </a:r>
            <a:r>
              <a:rPr lang="en-US" sz="4400" dirty="0">
                <a:latin typeface="+mn-lt"/>
              </a:rPr>
              <a:t>Decouple Application </a:t>
            </a:r>
            <a:r>
              <a:rPr lang="en-US" dirty="0">
                <a:latin typeface="+mn-lt"/>
              </a:rPr>
              <a:t>L</a:t>
            </a:r>
            <a:r>
              <a:rPr lang="en-US" sz="4400" dirty="0">
                <a:latin typeface="+mn-lt"/>
              </a:rPr>
              <a:t>ogic from 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0" grpId="0" animBg="1"/>
      <p:bldP spid="5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620DC-5B3B-D68F-C61A-4DB7F6E22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3" b="6918"/>
          <a:stretch/>
        </p:blipFill>
        <p:spPr>
          <a:xfrm>
            <a:off x="6542352" y="1427131"/>
            <a:ext cx="5327914" cy="40037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19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405F84-6813-F436-918C-55E8EE64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65934" b="80578"/>
          <a:stretch/>
        </p:blipFill>
        <p:spPr>
          <a:xfrm>
            <a:off x="392198" y="3598212"/>
            <a:ext cx="6150154" cy="183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F1DAE6-FE85-4078-4FB2-D07089A4EB0D}"/>
              </a:ext>
            </a:extLst>
          </p:cNvPr>
          <p:cNvSpPr txBox="1"/>
          <p:nvPr/>
        </p:nvSpPr>
        <p:spPr>
          <a:xfrm>
            <a:off x="10105225" y="5009841"/>
            <a:ext cx="758422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C00000"/>
                </a:solidFill>
              </a:rPr>
              <a:t>GUI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47FAC4-B21C-71F5-9574-928F191761D9}"/>
              </a:ext>
            </a:extLst>
          </p:cNvPr>
          <p:cNvGrpSpPr/>
          <p:nvPr/>
        </p:nvGrpSpPr>
        <p:grpSpPr>
          <a:xfrm>
            <a:off x="-275023" y="1403479"/>
            <a:ext cx="7223135" cy="2250722"/>
            <a:chOff x="-147485" y="3599567"/>
            <a:chExt cx="7223135" cy="22507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9F3E6D-2358-A6E7-FE53-2A3EF760B103}"/>
                </a:ext>
              </a:extLst>
            </p:cNvPr>
            <p:cNvGrpSpPr/>
            <p:nvPr/>
          </p:nvGrpSpPr>
          <p:grpSpPr>
            <a:xfrm>
              <a:off x="-147485" y="3599567"/>
              <a:ext cx="7223135" cy="2250722"/>
              <a:chOff x="468189" y="1985261"/>
              <a:chExt cx="4141909" cy="101758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C656549-B7AD-7420-CD9E-C5CF217F8EAF}"/>
                  </a:ext>
                </a:extLst>
              </p:cNvPr>
              <p:cNvGrpSpPr/>
              <p:nvPr/>
            </p:nvGrpSpPr>
            <p:grpSpPr>
              <a:xfrm>
                <a:off x="3449206" y="1985261"/>
                <a:ext cx="1160892" cy="1017582"/>
                <a:chOff x="3449206" y="1985261"/>
                <a:chExt cx="1160892" cy="101758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D5198D6-F3D6-769F-91E8-79F4695286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467" b="89941" l="29586" r="69527"/>
                          </a14:imgEffect>
                        </a14:imgLayer>
                      </a14:imgProps>
                    </a:ext>
                  </a:extLst>
                </a:blip>
                <a:srcRect l="30611" t="9861" r="30600" b="9702"/>
                <a:stretch/>
              </p:blipFill>
              <p:spPr>
                <a:xfrm>
                  <a:off x="3675504" y="1985261"/>
                  <a:ext cx="331347" cy="687137"/>
                </a:xfrm>
                <a:prstGeom prst="rect">
                  <a:avLst/>
                </a:prstGeom>
              </p:spPr>
            </p:pic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D8381E1F-8B5A-247D-FA42-2AFBA7544D5B}"/>
                    </a:ext>
                  </a:extLst>
                </p:cNvPr>
                <p:cNvSpPr/>
                <p:nvPr/>
              </p:nvSpPr>
              <p:spPr>
                <a:xfrm rot="464739">
                  <a:off x="3747520" y="2118075"/>
                  <a:ext cx="209734" cy="357373"/>
                </a:xfrm>
                <a:custGeom>
                  <a:avLst/>
                  <a:gdLst>
                    <a:gd name="connsiteX0" fmla="*/ 288839 w 425766"/>
                    <a:gd name="connsiteY0" fmla="*/ 0 h 968991"/>
                    <a:gd name="connsiteX1" fmla="*/ 2236 w 425766"/>
                    <a:gd name="connsiteY1" fmla="*/ 573206 h 968991"/>
                    <a:gd name="connsiteX2" fmla="*/ 425316 w 425766"/>
                    <a:gd name="connsiteY2" fmla="*/ 750627 h 968991"/>
                    <a:gd name="connsiteX3" fmla="*/ 84122 w 425766"/>
                    <a:gd name="connsiteY3" fmla="*/ 968991 h 968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5766" h="968991">
                      <a:moveTo>
                        <a:pt x="288839" y="0"/>
                      </a:moveTo>
                      <a:cubicBezTo>
                        <a:pt x="134164" y="224051"/>
                        <a:pt x="-20510" y="448102"/>
                        <a:pt x="2236" y="573206"/>
                      </a:cubicBezTo>
                      <a:cubicBezTo>
                        <a:pt x="24982" y="698310"/>
                        <a:pt x="411668" y="684663"/>
                        <a:pt x="425316" y="750627"/>
                      </a:cubicBezTo>
                      <a:cubicBezTo>
                        <a:pt x="438964" y="816591"/>
                        <a:pt x="138713" y="925773"/>
                        <a:pt x="84122" y="968991"/>
                      </a:cubicBezTo>
                    </a:path>
                  </a:pathLst>
                </a:custGeom>
                <a:noFill/>
                <a:ln w="6032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893F31B-FADB-E035-4077-C405AB4F7A20}"/>
                    </a:ext>
                  </a:extLst>
                </p:cNvPr>
                <p:cNvSpPr txBox="1"/>
                <p:nvPr/>
              </p:nvSpPr>
              <p:spPr>
                <a:xfrm>
                  <a:off x="3449206" y="2682991"/>
                  <a:ext cx="1160892" cy="3198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Next-Item</a:t>
                  </a:r>
                  <a:endParaRPr lang="en-US" sz="2400" dirty="0">
                    <a:latin typeface="Calibri" panose="020F0502020204030204" pitchFamily="34" charset="0"/>
                    <a:ea typeface="Arial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C1A6152-FE67-5C9B-A73B-A75F157EAB1E}"/>
                  </a:ext>
                </a:extLst>
              </p:cNvPr>
              <p:cNvGrpSpPr/>
              <p:nvPr/>
            </p:nvGrpSpPr>
            <p:grpSpPr>
              <a:xfrm>
                <a:off x="468189" y="2061397"/>
                <a:ext cx="2336867" cy="790870"/>
                <a:chOff x="468189" y="2061397"/>
                <a:chExt cx="2336867" cy="79087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A2A776B-E225-3346-755F-D82C40128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810" b="89898" l="0" r="92676">
                              <a14:foregroundMark x1="52539" y1="37042" x2="52539" y2="37042"/>
                              <a14:foregroundMark x1="53613" y1="38507" x2="53613" y2="38507"/>
                              <a14:foregroundMark x1="55176" y1="41581" x2="55176" y2="41581"/>
                              <a14:foregroundMark x1="49512" y1="57833" x2="49512" y2="57833"/>
                              <a14:foregroundMark x1="14746" y1="83309" x2="14746" y2="83309"/>
                              <a14:backgroundMark x1="19141" y1="38067" x2="19141" y2="38067"/>
                              <a14:backgroundMark x1="37207" y1="36750" x2="37207" y2="36750"/>
                              <a14:backgroundMark x1="42773" y1="69107" x2="42773" y2="6910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9969494">
                  <a:off x="1243999" y="2061397"/>
                  <a:ext cx="729243" cy="486399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FF55B87-808F-D172-0946-DD524048948A}"/>
                    </a:ext>
                  </a:extLst>
                </p:cNvPr>
                <p:cNvSpPr txBox="1"/>
                <p:nvPr/>
              </p:nvSpPr>
              <p:spPr>
                <a:xfrm>
                  <a:off x="468189" y="2513714"/>
                  <a:ext cx="2336867" cy="33855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</p:spPr>
              <p:txBody>
                <a:bodyPr vert="horz" wrap="none" lIns="51435" tIns="25718" rIns="51435" bIns="25718" rtlCol="0" anchor="ctr">
                  <a:noAutofit/>
                </a:bodyPr>
                <a:lstStyle/>
                <a:p>
                  <a:pPr algn="ctr"/>
                  <a:r>
                    <a:rPr lang="en-US" sz="2400" dirty="0"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 </a:t>
                  </a:r>
                </a:p>
                <a:p>
                  <a:pPr algn="ctr"/>
                  <a:r>
                    <a:rPr lang="en-US" sz="2400" dirty="0">
                      <a:latin typeface="Calibri" panose="020F0502020204030204" pitchFamily="34" charset="0"/>
                      <a:ea typeface="Arial" charset="0"/>
                      <a:cs typeface="Calibri" panose="020F0502020204030204" pitchFamily="34" charset="0"/>
                    </a:rPr>
                    <a:t>Forearm-right</a:t>
                  </a:r>
                </a:p>
              </p:txBody>
            </p:sp>
          </p:grpSp>
          <p:sp>
            <p:nvSpPr>
              <p:cNvPr id="10" name="Right Arrow 9">
                <a:extLst>
                  <a:ext uri="{FF2B5EF4-FFF2-40B4-BE49-F238E27FC236}">
                    <a16:creationId xmlns:a16="http://schemas.microsoft.com/office/drawing/2014/main" id="{E34B0F46-03C0-B1B5-B6ED-282A0482ACFE}"/>
                  </a:ext>
                </a:extLst>
              </p:cNvPr>
              <p:cNvSpPr/>
              <p:nvPr/>
            </p:nvSpPr>
            <p:spPr>
              <a:xfrm>
                <a:off x="2350497" y="2534076"/>
                <a:ext cx="734272" cy="81832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8000">
                    <a:schemeClr val="tx2"/>
                  </a:gs>
                  <a:gs pos="2000">
                    <a:schemeClr val="tx2"/>
                  </a:gs>
                </a:gsLst>
              </a:gradFill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0A5DD7-C202-12B6-0282-7E5D1D580AFF}"/>
                </a:ext>
              </a:extLst>
            </p:cNvPr>
            <p:cNvGrpSpPr/>
            <p:nvPr/>
          </p:nvGrpSpPr>
          <p:grpSpPr>
            <a:xfrm>
              <a:off x="3102602" y="4075800"/>
              <a:ext cx="1384124" cy="630043"/>
              <a:chOff x="2150294" y="1674553"/>
              <a:chExt cx="1384124" cy="63004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E04DED7-AF97-EAA7-A07F-BD6E3C40F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57500" l="10000" r="84231">
                            <a14:foregroundMark x1="51923" y1="41786" x2="51923" y2="41786"/>
                            <a14:foregroundMark x1="53077" y1="43571" x2="51923" y2="47857"/>
                            <a14:foregroundMark x1="33846" y1="47500" x2="38462" y2="51786"/>
                            <a14:foregroundMark x1="56538" y1="34286" x2="56923" y2="40357"/>
                            <a14:foregroundMark x1="46154" y1="25357" x2="50000" y2="23571"/>
                          </a14:backgroundRemoval>
                        </a14:imgEffect>
                      </a14:imgLayer>
                    </a14:imgProps>
                  </a:ext>
                </a:extLst>
              </a:blip>
              <a:srcRect l="26708" t="19615" r="26069" b="41948"/>
              <a:stretch/>
            </p:blipFill>
            <p:spPr>
              <a:xfrm>
                <a:off x="2763819" y="1674553"/>
                <a:ext cx="434879" cy="38119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3AF8C9-26B9-825B-6D3A-7562891601AC}"/>
                  </a:ext>
                </a:extLst>
              </p:cNvPr>
              <p:cNvSpPr txBox="1"/>
              <p:nvPr/>
            </p:nvSpPr>
            <p:spPr>
              <a:xfrm>
                <a:off x="2150294" y="1971011"/>
                <a:ext cx="1384124" cy="33358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txBody>
              <a:bodyPr vert="horz" wrap="none" lIns="51435" tIns="25718" rIns="51435" bIns="25718" rtlCol="0" anchor="ctr">
                <a:noAutofit/>
              </a:bodyPr>
              <a:lstStyle/>
              <a:p>
                <a:pPr algn="ctr"/>
                <a:r>
                  <a:rPr lang="en-US" sz="2400" dirty="0" err="1">
                    <a:latin typeface="+mn-lt"/>
                    <a:ea typeface="Arial" charset="0"/>
                    <a:cs typeface="Arial" charset="0"/>
                  </a:rPr>
                  <a:t>Metaprogram</a:t>
                </a:r>
                <a:endParaRPr lang="en-US" sz="2400" dirty="0">
                  <a:latin typeface="+mn-lt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5F9F0E1-EE09-6FBC-10BD-2530407F3502}"/>
              </a:ext>
            </a:extLst>
          </p:cNvPr>
          <p:cNvSpPr/>
          <p:nvPr/>
        </p:nvSpPr>
        <p:spPr>
          <a:xfrm>
            <a:off x="1035272" y="4708071"/>
            <a:ext cx="10297085" cy="117729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 alternate gesture can replace a touchscreen gesture for </a:t>
            </a:r>
            <a:r>
              <a:rPr lang="en-US" sz="3200" b="1" dirty="0"/>
              <a:t>any</a:t>
            </a:r>
            <a:r>
              <a:rPr lang="en-US" sz="3200" dirty="0"/>
              <a:t> </a:t>
            </a:r>
            <a:r>
              <a:rPr lang="en-US" sz="3200" b="1" dirty="0"/>
              <a:t>application</a:t>
            </a:r>
            <a:r>
              <a:rPr lang="en-US" sz="3200" dirty="0"/>
              <a:t> with </a:t>
            </a:r>
            <a:r>
              <a:rPr lang="en-US" sz="3200" b="1" dirty="0"/>
              <a:t>zero</a:t>
            </a:r>
            <a:r>
              <a:rPr lang="en-US" sz="3200" dirty="0"/>
              <a:t> changes to the application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7FD36A3-761E-AF4B-666A-61D3E324E7B9}"/>
              </a:ext>
            </a:extLst>
          </p:cNvPr>
          <p:cNvCxnSpPr/>
          <p:nvPr/>
        </p:nvCxnSpPr>
        <p:spPr>
          <a:xfrm>
            <a:off x="1777126" y="1559795"/>
            <a:ext cx="7480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F466BB5-1B73-560D-3114-BE0370E52DE4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Metaprogram: Flexible Gesture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7CEC-A5BC-9F44-B8F1-02E4AAAB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8D61C-9E0A-044A-A263-0CD092BA2B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871011" y="6261808"/>
            <a:ext cx="449978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A7CC6-C2D7-D4AC-95E6-5A758F1D658A}"/>
              </a:ext>
            </a:extLst>
          </p:cNvPr>
          <p:cNvSpPr txBox="1"/>
          <p:nvPr/>
        </p:nvSpPr>
        <p:spPr>
          <a:xfrm flipH="1">
            <a:off x="3446205" y="1528550"/>
            <a:ext cx="7289637" cy="267765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200" dirty="0">
                <a:solidFill>
                  <a:srgbClr val="C00000"/>
                </a:solidFill>
                <a:latin typeface="AlrightSans"/>
              </a:rPr>
              <a:t>G</a:t>
            </a:r>
            <a:r>
              <a:rPr lang="en-US" sz="5200" b="0" i="0" dirty="0">
                <a:solidFill>
                  <a:srgbClr val="C00000"/>
                </a:solidFill>
                <a:effectLst/>
                <a:latin typeface="AlrightSans"/>
              </a:rPr>
              <a:t>lobally there are </a:t>
            </a:r>
          </a:p>
          <a:p>
            <a:pPr algn="ctr"/>
            <a:r>
              <a:rPr lang="en-US" sz="5200" b="1" i="0" dirty="0">
                <a:solidFill>
                  <a:srgbClr val="C00000"/>
                </a:solidFill>
                <a:effectLst/>
                <a:latin typeface="AlrightSans"/>
              </a:rPr>
              <a:t>43 million </a:t>
            </a:r>
          </a:p>
          <a:p>
            <a:pPr algn="ctr"/>
            <a:r>
              <a:rPr lang="en-US" sz="5200" b="0" i="0" dirty="0">
                <a:solidFill>
                  <a:srgbClr val="C00000"/>
                </a:solidFill>
                <a:effectLst/>
                <a:latin typeface="AlrightSans"/>
              </a:rPr>
              <a:t>blind users.</a:t>
            </a:r>
            <a:endParaRPr lang="en-US" sz="5200" baseline="30000" dirty="0">
              <a:solidFill>
                <a:srgbClr val="C00000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5" name="Picture 10" descr="Top Blind Persons Cane Clip Art, Vector Graphics and Illustrations - iStock">
            <a:extLst>
              <a:ext uri="{FF2B5EF4-FFF2-40B4-BE49-F238E27FC236}">
                <a16:creationId xmlns:a16="http://schemas.microsoft.com/office/drawing/2014/main" id="{AE5E5405-4617-8582-8B1D-5F2DEE65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06" y="2176392"/>
            <a:ext cx="2743199" cy="39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45373C-8094-7C27-FBA5-0A19A2593C74}"/>
              </a:ext>
            </a:extLst>
          </p:cNvPr>
          <p:cNvSpPr/>
          <p:nvPr/>
        </p:nvSpPr>
        <p:spPr>
          <a:xfrm>
            <a:off x="4735860" y="4700175"/>
            <a:ext cx="4710326" cy="1258549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smartphone interactions accessible?</a:t>
            </a:r>
          </a:p>
        </p:txBody>
      </p:sp>
    </p:spTree>
    <p:extLst>
      <p:ext uri="{BB962C8B-B14F-4D97-AF65-F5344CB8AC3E}">
        <p14:creationId xmlns:p14="http://schemas.microsoft.com/office/powerpoint/2010/main" val="355286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3B73D2-E8DF-A6CC-C20B-67DEE262D678}"/>
              </a:ext>
            </a:extLst>
          </p:cNvPr>
          <p:cNvSpPr/>
          <p:nvPr/>
        </p:nvSpPr>
        <p:spPr>
          <a:xfrm>
            <a:off x="1977770" y="2485656"/>
            <a:ext cx="2404451" cy="17361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236E2D-F3F7-AFED-8079-2B07829DE092}"/>
              </a:ext>
            </a:extLst>
          </p:cNvPr>
          <p:cNvSpPr/>
          <p:nvPr/>
        </p:nvSpPr>
        <p:spPr>
          <a:xfrm>
            <a:off x="2086422" y="3763041"/>
            <a:ext cx="2187147" cy="3459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Gyroscope Sensor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CA6457-5EFC-7CDF-C91F-2066FD0103E2}"/>
              </a:ext>
            </a:extLst>
          </p:cNvPr>
          <p:cNvSpPr/>
          <p:nvPr/>
        </p:nvSpPr>
        <p:spPr>
          <a:xfrm>
            <a:off x="2333557" y="2626221"/>
            <a:ext cx="1692877" cy="7136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AcessWear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Watch Proxy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B34170-5359-0FB3-D5DC-CF981C81F511}"/>
              </a:ext>
            </a:extLst>
          </p:cNvPr>
          <p:cNvCxnSpPr>
            <a:endCxn id="8" idx="2"/>
          </p:cNvCxnSpPr>
          <p:nvPr/>
        </p:nvCxnSpPr>
        <p:spPr>
          <a:xfrm flipV="1">
            <a:off x="3179996" y="3339823"/>
            <a:ext cx="0" cy="423219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92447D-153C-5793-6261-B310E432E9DE}"/>
              </a:ext>
            </a:extLst>
          </p:cNvPr>
          <p:cNvSpPr txBox="1"/>
          <p:nvPr/>
        </p:nvSpPr>
        <p:spPr>
          <a:xfrm>
            <a:off x="2351387" y="4171365"/>
            <a:ext cx="149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Smart Watch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A897B4-5692-837E-D050-4187E25848DD}"/>
              </a:ext>
            </a:extLst>
          </p:cNvPr>
          <p:cNvSpPr/>
          <p:nvPr/>
        </p:nvSpPr>
        <p:spPr>
          <a:xfrm>
            <a:off x="4796996" y="2045044"/>
            <a:ext cx="5031760" cy="2767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5545CC-904E-15AE-EF6E-EC779C4EA37E}"/>
              </a:ext>
            </a:extLst>
          </p:cNvPr>
          <p:cNvSpPr/>
          <p:nvPr/>
        </p:nvSpPr>
        <p:spPr>
          <a:xfrm>
            <a:off x="4939578" y="2174788"/>
            <a:ext cx="3527854" cy="17361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97314C6-9789-608B-4B68-63E8C3229474}"/>
              </a:ext>
            </a:extLst>
          </p:cNvPr>
          <p:cNvSpPr/>
          <p:nvPr/>
        </p:nvSpPr>
        <p:spPr>
          <a:xfrm>
            <a:off x="5174356" y="2309167"/>
            <a:ext cx="1377778" cy="6325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Gesture Recognition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0C98333-7907-CFEB-752B-22E6F6A4E64E}"/>
              </a:ext>
            </a:extLst>
          </p:cNvPr>
          <p:cNvSpPr/>
          <p:nvPr/>
        </p:nvSpPr>
        <p:spPr>
          <a:xfrm>
            <a:off x="5313369" y="3234377"/>
            <a:ext cx="1099752" cy="5575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Mapping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EF707D-C578-E288-67C7-D67AC5764E30}"/>
              </a:ext>
            </a:extLst>
          </p:cNvPr>
          <p:cNvSpPr/>
          <p:nvPr/>
        </p:nvSpPr>
        <p:spPr>
          <a:xfrm>
            <a:off x="6847787" y="3234675"/>
            <a:ext cx="1476632" cy="5575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Meta-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Program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E75A0F0-EDA5-1D6A-7E5B-9123F7AF3C8C}"/>
              </a:ext>
            </a:extLst>
          </p:cNvPr>
          <p:cNvSpPr/>
          <p:nvPr/>
        </p:nvSpPr>
        <p:spPr>
          <a:xfrm>
            <a:off x="5600373" y="4158732"/>
            <a:ext cx="2187146" cy="537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Touch Screen Hardware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DEAAA5-FFE2-AA09-A5E1-81D8A0CC65C1}"/>
              </a:ext>
            </a:extLst>
          </p:cNvPr>
          <p:cNvSpPr/>
          <p:nvPr/>
        </p:nvSpPr>
        <p:spPr>
          <a:xfrm>
            <a:off x="8590738" y="2277936"/>
            <a:ext cx="1114712" cy="1607748"/>
          </a:xfrm>
          <a:prstGeom prst="rect">
            <a:avLst/>
          </a:prstGeom>
          <a:solidFill>
            <a:srgbClr val="FFCDE8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5E84C0-B1E8-273D-16D0-9F3268A8B4E5}"/>
                  </a:ext>
                </a:extLst>
              </p14:cNvPr>
              <p14:cNvContentPartPr/>
              <p14:nvPr/>
            </p14:nvContentPartPr>
            <p14:xfrm>
              <a:off x="8910621" y="2797379"/>
              <a:ext cx="594491" cy="265522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5E84C0-B1E8-273D-16D0-9F3268A8B4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4635" y="2761400"/>
                <a:ext cx="666103" cy="337119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9A2152-E6FE-074B-8B68-164B89ECE162}"/>
              </a:ext>
            </a:extLst>
          </p:cNvPr>
          <p:cNvCxnSpPr>
            <a:cxnSpLocks/>
            <a:stCxn id="29" idx="1"/>
            <a:endCxn id="28" idx="3"/>
          </p:cNvCxnSpPr>
          <p:nvPr/>
        </p:nvCxnSpPr>
        <p:spPr>
          <a:xfrm flipH="1" flipV="1">
            <a:off x="6413121" y="3513178"/>
            <a:ext cx="434666" cy="298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787E1B-4BD4-4998-773C-454E484A01E3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863245" y="2941764"/>
            <a:ext cx="0" cy="292614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0F8C84-B42B-AEA9-EE70-4A5A1CB17D92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5863245" y="3791976"/>
            <a:ext cx="0" cy="366756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EE71BED-2BEB-E417-F78D-10D3F9BC9604}"/>
              </a:ext>
            </a:extLst>
          </p:cNvPr>
          <p:cNvCxnSpPr>
            <a:cxnSpLocks/>
            <a:stCxn id="25" idx="3"/>
            <a:endCxn id="13" idx="2"/>
          </p:cNvCxnSpPr>
          <p:nvPr/>
        </p:nvCxnSpPr>
        <p:spPr>
          <a:xfrm flipV="1">
            <a:off x="7787519" y="3885684"/>
            <a:ext cx="1360575" cy="541807"/>
          </a:xfrm>
          <a:prstGeom prst="bentConnector2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964EBF-FB0F-7D53-AA1B-D3466BBECC61}"/>
              </a:ext>
            </a:extLst>
          </p:cNvPr>
          <p:cNvSpPr txBox="1"/>
          <p:nvPr/>
        </p:nvSpPr>
        <p:spPr>
          <a:xfrm>
            <a:off x="6871945" y="2435480"/>
            <a:ext cx="151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AccessWear</a:t>
            </a:r>
            <a:endParaRPr lang="en-US" dirty="0"/>
          </a:p>
          <a:p>
            <a:r>
              <a:rPr lang="en-US" dirty="0"/>
              <a:t>Phone Service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01924-6A5F-0122-2210-B40A34795B64}"/>
              </a:ext>
            </a:extLst>
          </p:cNvPr>
          <p:cNvSpPr txBox="1"/>
          <p:nvPr/>
        </p:nvSpPr>
        <p:spPr>
          <a:xfrm>
            <a:off x="6828242" y="4748023"/>
            <a:ext cx="149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Smart Phone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C9904-076A-71DF-6764-595244BDEEAC}"/>
              </a:ext>
            </a:extLst>
          </p:cNvPr>
          <p:cNvSpPr txBox="1"/>
          <p:nvPr/>
        </p:nvSpPr>
        <p:spPr>
          <a:xfrm>
            <a:off x="8084764" y="2281323"/>
            <a:ext cx="149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A96AC9-9365-18D7-3296-9AC23FB5C2F8}"/>
              </a:ext>
            </a:extLst>
          </p:cNvPr>
          <p:cNvSpPr txBox="1"/>
          <p:nvPr/>
        </p:nvSpPr>
        <p:spPr>
          <a:xfrm>
            <a:off x="8611646" y="3181864"/>
            <a:ext cx="1496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Touch</a:t>
            </a:r>
          </a:p>
          <a:p>
            <a:r>
              <a:rPr lang="en-US" dirty="0"/>
              <a:t>Replayed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2E037D-3479-925A-3DFB-9B2996E0C401}"/>
              </a:ext>
            </a:extLst>
          </p:cNvPr>
          <p:cNvCxnSpPr>
            <a:cxnSpLocks/>
            <a:stCxn id="31" idx="3"/>
            <a:endCxn id="27" idx="1"/>
          </p:cNvCxnSpPr>
          <p:nvPr/>
        </p:nvCxnSpPr>
        <p:spPr>
          <a:xfrm>
            <a:off x="4589451" y="2625465"/>
            <a:ext cx="584905" cy="1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Transparent Bluetooth Symbol Png - Line Drawing Bluetooth, Png Download -  kindpng">
            <a:extLst>
              <a:ext uri="{FF2B5EF4-FFF2-40B4-BE49-F238E27FC236}">
                <a16:creationId xmlns:a16="http://schemas.microsoft.com/office/drawing/2014/main" id="{1EE09026-AF46-6E6B-0554-3145ACE4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31" y="2398702"/>
            <a:ext cx="362820" cy="45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DFC04C-6712-581A-B75E-E622B7113484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Run-time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25" grpId="0" animBg="1"/>
      <p:bldP spid="13" grpId="0" animBg="1"/>
      <p:bldP spid="19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CE46B-EEF8-BA9C-9E5B-6F320CF86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21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05E17E-C947-54E6-9B8C-5B0B9CFF4B83}"/>
              </a:ext>
            </a:extLst>
          </p:cNvPr>
          <p:cNvSpPr/>
          <p:nvPr/>
        </p:nvSpPr>
        <p:spPr>
          <a:xfrm>
            <a:off x="485090" y="1632701"/>
            <a:ext cx="11221820" cy="3592598"/>
          </a:xfrm>
          <a:prstGeom prst="roundRect">
            <a:avLst/>
          </a:prstGeom>
          <a:solidFill>
            <a:schemeClr val="bg1">
              <a:alpha val="30588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Real world user study (IRB approved) with 8 blind users.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5 male and 3 female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34-61 years of age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Designed a task: required a series of gestures.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Collect traces of 5 gestures performed 3 times for offline analysis.</a:t>
            </a:r>
          </a:p>
          <a:p>
            <a:pPr algn="ctr"/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FBC673-CF18-DD22-92AD-424C459A4517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 User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3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C7B17-76A1-1F40-C59B-A03A8428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419" y="1366547"/>
            <a:ext cx="6030227" cy="32831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5E7AE5-FB16-7E80-9F42-E3F47A524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22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63BA52-161F-EA9B-FF2F-1B2CE9745EF6}"/>
              </a:ext>
            </a:extLst>
          </p:cNvPr>
          <p:cNvSpPr/>
          <p:nvPr/>
        </p:nvSpPr>
        <p:spPr>
          <a:xfrm>
            <a:off x="3388752" y="5075745"/>
            <a:ext cx="6030226" cy="83141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AccessWear</a:t>
            </a:r>
            <a:r>
              <a:rPr lang="en-US" sz="3200" dirty="0"/>
              <a:t> works near real time.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036C5D-5530-0BED-2AED-DF5CCFDBEFE6}"/>
              </a:ext>
            </a:extLst>
          </p:cNvPr>
          <p:cNvCxnSpPr>
            <a:cxnSpLocks/>
          </p:cNvCxnSpPr>
          <p:nvPr/>
        </p:nvCxnSpPr>
        <p:spPr>
          <a:xfrm flipH="1" flipV="1">
            <a:off x="8600281" y="1871676"/>
            <a:ext cx="517358" cy="552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796D22-032F-333D-A8A0-C07F466A0C37}"/>
              </a:ext>
            </a:extLst>
          </p:cNvPr>
          <p:cNvSpPr txBox="1"/>
          <p:nvPr/>
        </p:nvSpPr>
        <p:spPr>
          <a:xfrm>
            <a:off x="8975645" y="2424064"/>
            <a:ext cx="2743199" cy="12926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220 msec reaction time of users</a:t>
            </a:r>
            <a:r>
              <a:rPr lang="en-US" sz="2800" baseline="30000" dirty="0">
                <a:solidFill>
                  <a:srgbClr val="C00000"/>
                </a:solidFill>
              </a:rPr>
              <a:t>1</a:t>
            </a:r>
            <a:endParaRPr lang="en-US" sz="2800" dirty="0">
              <a:solidFill>
                <a:srgbClr val="C00000"/>
              </a:solidFill>
            </a:endParaRPr>
          </a:p>
          <a:p>
            <a:pPr algn="l"/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B7C44-3926-932E-1E10-9630D12602AC}"/>
              </a:ext>
            </a:extLst>
          </p:cNvPr>
          <p:cNvSpPr txBox="1"/>
          <p:nvPr/>
        </p:nvSpPr>
        <p:spPr>
          <a:xfrm>
            <a:off x="2357146" y="6251536"/>
            <a:ext cx="78817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aseline="30000" dirty="0">
                <a:effectLst/>
                <a:latin typeface="Helvetica" pitchFamily="2" charset="0"/>
              </a:rPr>
              <a:t>1</a:t>
            </a:r>
            <a:r>
              <a:rPr lang="en-US" sz="1000" dirty="0">
                <a:effectLst/>
                <a:latin typeface="Helvetica" pitchFamily="2" charset="0"/>
              </a:rPr>
              <a:t>Henry Hamburger. Donald RJ Laming. Information, theory of choice-reaction times. New York: Academic Press, 1968. 1969.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61120E-4AB8-7D24-5B06-49CD568BDFB8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Latency for Gesture Recognition and Replay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7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163FF-616C-FD74-1C63-EA8E6C565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366B3-4A6A-0F3C-04E0-2CBCE82A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807" y="1976502"/>
            <a:ext cx="8763000" cy="29049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45D9F3-D9C8-FBAA-FEA3-F5BE592FA878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Gesture Recognition Accuracy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DD31F4-5097-2632-B0BD-9C433CCC5F8B}"/>
              </a:ext>
            </a:extLst>
          </p:cNvPr>
          <p:cNvSpPr/>
          <p:nvPr/>
        </p:nvSpPr>
        <p:spPr>
          <a:xfrm>
            <a:off x="1934981" y="4672088"/>
            <a:ext cx="8937768" cy="120753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AccessWear</a:t>
            </a:r>
            <a:r>
              <a:rPr lang="en-US" sz="3200" dirty="0"/>
              <a:t> is 92% accurate and outperforms other baselines for blind users even with limited data.</a:t>
            </a:r>
          </a:p>
        </p:txBody>
      </p:sp>
    </p:spTree>
    <p:extLst>
      <p:ext uri="{BB962C8B-B14F-4D97-AF65-F5344CB8AC3E}">
        <p14:creationId xmlns:p14="http://schemas.microsoft.com/office/powerpoint/2010/main" val="162040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C9E98-E9B7-0181-4FF8-D75E5CB11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2A167-B146-50B8-7B60-7D08CFD2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583" y="2043369"/>
            <a:ext cx="7123055" cy="2254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2CE891-30E6-1EE8-3161-68DFC8EA5C4A}"/>
              </a:ext>
            </a:extLst>
          </p:cNvPr>
          <p:cNvSpPr txBox="1"/>
          <p:nvPr/>
        </p:nvSpPr>
        <p:spPr>
          <a:xfrm>
            <a:off x="937465" y="1488693"/>
            <a:ext cx="98528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We recruited 5 sighted users and added 3 more gestures.</a:t>
            </a:r>
          </a:p>
          <a:p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CA574-EACE-526B-457F-A2FF3BAB1A18}"/>
              </a:ext>
            </a:extLst>
          </p:cNvPr>
          <p:cNvSpPr txBox="1"/>
          <p:nvPr/>
        </p:nvSpPr>
        <p:spPr>
          <a:xfrm>
            <a:off x="937465" y="4383155"/>
            <a:ext cx="1056467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Interacting with unmodified applications using alternate gestures: Spotify, YouTube, Gallery, and Browser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643F5-183D-659F-915B-A3EC539B7CA5}"/>
              </a:ext>
            </a:extLst>
          </p:cNvPr>
          <p:cNvSpPr txBox="1"/>
          <p:nvPr/>
        </p:nvSpPr>
        <p:spPr>
          <a:xfrm>
            <a:off x="9008787" y="2386024"/>
            <a:ext cx="3563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</a:rPr>
              <a:t>93% gesture recognition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</a:rPr>
              <a:t>accuracy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48673A-523E-C0B5-83BF-4E4AD3B0399F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Extending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AccessWear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91991F-590D-B3B8-BC55-1D100E46C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1CBF3-0E0C-188C-7E26-DB8D72D29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465" y="1248203"/>
            <a:ext cx="10797335" cy="4700719"/>
          </a:xfrm>
        </p:spPr>
        <p:txBody>
          <a:bodyPr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N" sz="3200" dirty="0">
                <a:latin typeface="+mn-lt"/>
              </a:rPr>
              <a:t>Developed </a:t>
            </a:r>
            <a:r>
              <a:rPr lang="en-IN" sz="3200" dirty="0" err="1">
                <a:latin typeface="+mn-lt"/>
              </a:rPr>
              <a:t>AccessWear</a:t>
            </a:r>
            <a:r>
              <a:rPr lang="en-IN" sz="3200" dirty="0">
                <a:latin typeface="+mn-lt"/>
              </a:rPr>
              <a:t>, a real-time smartwatch-based gesture recognition system for blind users without any training data.</a:t>
            </a:r>
          </a:p>
          <a:p>
            <a:endParaRPr lang="en-IN" sz="32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N" sz="3200" dirty="0">
                <a:latin typeface="+mn-lt"/>
              </a:rPr>
              <a:t>Developed novel input virtualization mechanism that eliminates the need for each app to integrate alternate gestures.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IN" sz="32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N" sz="3200" dirty="0">
                <a:latin typeface="+mn-lt"/>
              </a:rPr>
              <a:t>Demonstrated with a real-world user study with blind users that </a:t>
            </a:r>
            <a:r>
              <a:rPr lang="en-IN" sz="3200" dirty="0" err="1">
                <a:latin typeface="+mn-lt"/>
              </a:rPr>
              <a:t>AccessWear</a:t>
            </a:r>
            <a:r>
              <a:rPr lang="en-IN" sz="3200" dirty="0">
                <a:latin typeface="+mn-lt"/>
              </a:rPr>
              <a:t>  is 92% accurate.</a:t>
            </a:r>
          </a:p>
          <a:p>
            <a:endParaRPr lang="en-IN" sz="3200" dirty="0">
              <a:latin typeface="Roboto"/>
            </a:endParaRPr>
          </a:p>
          <a:p>
            <a:endParaRPr lang="en-IN" sz="3200" i="1" dirty="0">
              <a:latin typeface="Roboto"/>
            </a:endParaRPr>
          </a:p>
          <a:p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FBE3A1-18C0-2EBC-2ACA-589E194E9E2D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0114C2-932D-D785-D8B2-5267398EB96A}"/>
              </a:ext>
            </a:extLst>
          </p:cNvPr>
          <p:cNvGrpSpPr/>
          <p:nvPr/>
        </p:nvGrpSpPr>
        <p:grpSpPr>
          <a:xfrm>
            <a:off x="2764685" y="6102335"/>
            <a:ext cx="6868582" cy="768490"/>
            <a:chOff x="3348554" y="6084838"/>
            <a:chExt cx="6868582" cy="768490"/>
          </a:xfrm>
        </p:grpSpPr>
        <p:pic>
          <p:nvPicPr>
            <p:cNvPr id="6" name="Picture 2" descr="Artifact Review and Badging – Version 1.0 (not current)">
              <a:extLst>
                <a:ext uri="{FF2B5EF4-FFF2-40B4-BE49-F238E27FC236}">
                  <a16:creationId xmlns:a16="http://schemas.microsoft.com/office/drawing/2014/main" id="{CCAB71A6-EE7A-0453-DE34-56C3BE4D3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554" y="6084838"/>
              <a:ext cx="772582" cy="768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351A4A-5BEA-AF48-66AD-18EA53972520}"/>
                </a:ext>
              </a:extLst>
            </p:cNvPr>
            <p:cNvSpPr txBox="1"/>
            <p:nvPr/>
          </p:nvSpPr>
          <p:spPr>
            <a:xfrm>
              <a:off x="4121136" y="6238250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https://</a:t>
              </a:r>
              <a:r>
                <a:rPr lang="en-US" sz="2400" dirty="0" err="1">
                  <a:solidFill>
                    <a:srgbClr val="C00000"/>
                  </a:solidFill>
                </a:rPr>
                <a:t>github.com</a:t>
              </a:r>
              <a:r>
                <a:rPr lang="en-US" sz="2400" dirty="0">
                  <a:solidFill>
                    <a:srgbClr val="C00000"/>
                  </a:solidFill>
                </a:rPr>
                <a:t>/</a:t>
              </a:r>
              <a:r>
                <a:rPr lang="en-US" sz="2400" dirty="0" err="1">
                  <a:solidFill>
                    <a:srgbClr val="C00000"/>
                  </a:solidFill>
                </a:rPr>
                <a:t>SBUNetSys</a:t>
              </a:r>
              <a:r>
                <a:rPr lang="en-US" sz="2400" dirty="0">
                  <a:solidFill>
                    <a:srgbClr val="C00000"/>
                  </a:solidFill>
                </a:rPr>
                <a:t>/</a:t>
              </a:r>
              <a:r>
                <a:rPr lang="en-US" sz="2400" dirty="0" err="1">
                  <a:solidFill>
                    <a:srgbClr val="C00000"/>
                  </a:solidFill>
                </a:rPr>
                <a:t>AccessWear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4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DF0C6E-D68A-FCCB-2F86-72542A51EC46}"/>
              </a:ext>
            </a:extLst>
          </p:cNvPr>
          <p:cNvSpPr txBox="1"/>
          <p:nvPr/>
        </p:nvSpPr>
        <p:spPr>
          <a:xfrm>
            <a:off x="2255519" y="5959148"/>
            <a:ext cx="88392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aseline="30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Abdolrahmani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Ravi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Kuber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and Amy Hurst. “An empirical investigation of the situationally induced impairments experienced by blind mobile device users”. In: Proceedings of the 13</a:t>
            </a:r>
            <a:r>
              <a:rPr lang="en-US" sz="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International Web for All Conference. 2016, pp. 1–8.</a:t>
            </a:r>
          </a:p>
          <a:p>
            <a:r>
              <a:rPr lang="en-US" sz="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Jian Xu, Syed Masum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Billah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Roy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Shilkrot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Aruna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Balasubramanian. “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DarkReader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: bridging the gap between perception and reality of power consumption in smartphones for blind users”. In: The 21st International ACM SIGACCESS Conference on Computers and Accessibility. 2019, pp. 96–104.</a:t>
            </a:r>
          </a:p>
          <a:p>
            <a:r>
              <a:rPr lang="en-US" sz="9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Barbara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Leporini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, Maria Claudia Buzzi, and Marina Buzzi. “Interacting with mobile devices via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VoiceOver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: usability and accessibility issues”. In: Proceedings of the 24th Australian Computer-Human Interaction Conference. 2012, pp. 339–348.</a:t>
            </a:r>
          </a:p>
          <a:p>
            <a:endParaRPr lang="en-US" sz="1000" dirty="0">
              <a:latin typeface="Helvetica" pitchFamily="2" charset="0"/>
            </a:endParaRP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sz="1000" dirty="0">
                <a:effectLst/>
                <a:latin typeface="Helvetica" pitchFamily="2" charset="0"/>
              </a:rPr>
              <a:t> </a:t>
            </a:r>
            <a:endParaRPr lang="en-US" sz="1000" dirty="0">
              <a:solidFill>
                <a:srgbClr val="8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3</a:t>
            </a:fld>
            <a:endParaRPr lang="en-US"/>
          </a:p>
        </p:txBody>
      </p:sp>
      <p:pic>
        <p:nvPicPr>
          <p:cNvPr id="5122" name="Picture 2" descr="Video shows how iPhone Accessibility is so important for blind people">
            <a:extLst>
              <a:ext uri="{FF2B5EF4-FFF2-40B4-BE49-F238E27FC236}">
                <a16:creationId xmlns:a16="http://schemas.microsoft.com/office/drawing/2014/main" id="{A14E349A-98C3-EFE3-9CA3-330CDC18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5" y="1304702"/>
            <a:ext cx="4765317" cy="27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utoriel : utiliser VoiceOver &amp; Talkback sur mobile">
            <a:extLst>
              <a:ext uri="{FF2B5EF4-FFF2-40B4-BE49-F238E27FC236}">
                <a16:creationId xmlns:a16="http://schemas.microsoft.com/office/drawing/2014/main" id="{0805E311-2958-C8EE-517F-062054D3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05" y="3929556"/>
            <a:ext cx="3045235" cy="13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3F5C8E7-EFD1-7B33-B7E7-EF44AEE5687A}"/>
              </a:ext>
            </a:extLst>
          </p:cNvPr>
          <p:cNvSpPr/>
          <p:nvPr/>
        </p:nvSpPr>
        <p:spPr>
          <a:xfrm>
            <a:off x="5810110" y="1331562"/>
            <a:ext cx="5952828" cy="3811529"/>
          </a:xfrm>
          <a:prstGeom prst="roundRect">
            <a:avLst/>
          </a:prstGeom>
          <a:solidFill>
            <a:schemeClr val="bg1">
              <a:alpha val="30588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en-US" sz="3200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One-handed interactions are challenging</a:t>
            </a:r>
            <a:r>
              <a:rPr lang="en-US" sz="3200" baseline="30000" dirty="0">
                <a:solidFill>
                  <a:schemeClr val="tx1"/>
                </a:solidFill>
              </a:rPr>
              <a:t>1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3200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Susceptible to shoulder-surfing attacks</a:t>
            </a:r>
            <a:r>
              <a:rPr lang="en-US" sz="3200" baseline="30000" dirty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</a:rPr>
              <a:t>Gestures are overloaded</a:t>
            </a:r>
            <a:r>
              <a:rPr lang="en-US" sz="3200" baseline="30000" dirty="0">
                <a:solidFill>
                  <a:schemeClr val="tx1"/>
                </a:solidFill>
              </a:rPr>
              <a:t>3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32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26F54A5-7E59-59E5-92F4-097EF6D72A72}"/>
              </a:ext>
            </a:extLst>
          </p:cNvPr>
          <p:cNvSpPr/>
          <p:nvPr/>
        </p:nvSpPr>
        <p:spPr>
          <a:xfrm>
            <a:off x="951171" y="4711247"/>
            <a:ext cx="10905388" cy="124790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 this work, we focus on using alternate interactions techniques for blind users.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3620B-DF4E-122B-DC0F-AED83699DA9E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+mn-lt"/>
              </a:rPr>
              <a:t>Are Smartphone Interactions Accessible?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9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212EF0-EEA2-5668-2338-7752BA9E356C}"/>
              </a:ext>
            </a:extLst>
          </p:cNvPr>
          <p:cNvGrpSpPr/>
          <p:nvPr/>
        </p:nvGrpSpPr>
        <p:grpSpPr>
          <a:xfrm>
            <a:off x="6538536" y="1172125"/>
            <a:ext cx="4715999" cy="4814187"/>
            <a:chOff x="7202995" y="1032940"/>
            <a:chExt cx="4715999" cy="4814187"/>
          </a:xfrm>
        </p:grpSpPr>
        <p:pic>
          <p:nvPicPr>
            <p:cNvPr id="3078" name="Picture 6" descr="Apple's AirPods are so easy to wear you'll forget you have them on - Vox">
              <a:extLst>
                <a:ext uri="{FF2B5EF4-FFF2-40B4-BE49-F238E27FC236}">
                  <a16:creationId xmlns:a16="http://schemas.microsoft.com/office/drawing/2014/main" id="{F1DCA210-7786-D191-3BD9-4D7B0F0B7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3292" y="1032940"/>
              <a:ext cx="1504016" cy="1530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Is Your Smart Watch Watching You?">
              <a:extLst>
                <a:ext uri="{FF2B5EF4-FFF2-40B4-BE49-F238E27FC236}">
                  <a16:creationId xmlns:a16="http://schemas.microsoft.com/office/drawing/2014/main" id="{D6B21D65-B140-6735-5E2D-DC98B5F67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578" y="2863789"/>
              <a:ext cx="1504016" cy="143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eartbeat - Heart Rate Monitor Icon, HD Png Download , Transparent Png  Image - PNGitem">
              <a:extLst>
                <a:ext uri="{FF2B5EF4-FFF2-40B4-BE49-F238E27FC236}">
                  <a16:creationId xmlns:a16="http://schemas.microsoft.com/office/drawing/2014/main" id="{F8E7B50F-FDE5-4DCF-C73F-023A65B65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155" y="4742006"/>
              <a:ext cx="965078" cy="900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Speech Recognition Icon #397104 - Free Icons Library">
              <a:extLst>
                <a:ext uri="{FF2B5EF4-FFF2-40B4-BE49-F238E27FC236}">
                  <a16:creationId xmlns:a16="http://schemas.microsoft.com/office/drawing/2014/main" id="{96504842-0974-C071-790D-3157708E6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162" y="4639579"/>
              <a:ext cx="1109970" cy="1109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79A41D-ECDA-EF77-DAB9-0BDD3441A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2995" y="1667663"/>
              <a:ext cx="1339029" cy="11604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F4E6A4-8088-9522-D26C-30C3F56F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81717" y="4536956"/>
              <a:ext cx="1437277" cy="13101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42C85D-4895-1832-A59B-E6215479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2829" y="4584913"/>
              <a:ext cx="1248470" cy="1226695"/>
            </a:xfrm>
            <a:prstGeom prst="rect">
              <a:avLst/>
            </a:prstGeom>
          </p:spPr>
        </p:pic>
        <p:pic>
          <p:nvPicPr>
            <p:cNvPr id="3088" name="Picture 16" descr="Gyroscope Icon - Download Gyroscope Icon 51888 | Noun Project">
              <a:extLst>
                <a:ext uri="{FF2B5EF4-FFF2-40B4-BE49-F238E27FC236}">
                  <a16:creationId xmlns:a16="http://schemas.microsoft.com/office/drawing/2014/main" id="{7EF6FF05-5951-D224-A093-9EA35F75D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829" y="3063400"/>
              <a:ext cx="1248470" cy="1248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0" name="Picture 18" descr="Chart: The Global Wearables Market Is All About the Wrist | Statista">
            <a:extLst>
              <a:ext uri="{FF2B5EF4-FFF2-40B4-BE49-F238E27FC236}">
                <a16:creationId xmlns:a16="http://schemas.microsoft.com/office/drawing/2014/main" id="{4A53A1BA-0C00-868B-2DA0-B9EB6CCB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14" y="1698229"/>
            <a:ext cx="5279835" cy="376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119749-1308-0A65-341E-55E6CCC2E3C8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Wearable Devices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erve as Alternate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odes of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84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E56248-FF48-5E68-27DF-80DCD3470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63" y="1625599"/>
            <a:ext cx="4204810" cy="4248159"/>
          </a:xfrm>
          <a:prstGeom prst="rect">
            <a:avLst/>
          </a:prstGeom>
        </p:spPr>
      </p:pic>
      <p:pic>
        <p:nvPicPr>
          <p:cNvPr id="19" name="Picture 18" descr="A cell phone with icons on the screen&#10;&#10;Description automatically generated">
            <a:extLst>
              <a:ext uri="{FF2B5EF4-FFF2-40B4-BE49-F238E27FC236}">
                <a16:creationId xmlns:a16="http://schemas.microsoft.com/office/drawing/2014/main" id="{F587F14B-51B2-B84D-9869-BF1316603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38670" y="2602978"/>
            <a:ext cx="1618486" cy="16520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A92505-2A95-D51D-9926-5F3F4151BD97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AccessWear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Making Smartphone Applications Accessible to Blind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1F0FB-20FF-D7CA-551B-508790C15105}"/>
              </a:ext>
            </a:extLst>
          </p:cNvPr>
          <p:cNvSpPr txBox="1"/>
          <p:nvPr/>
        </p:nvSpPr>
        <p:spPr>
          <a:xfrm>
            <a:off x="1658702" y="1331562"/>
            <a:ext cx="88745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IRB-approved study with 9 blind users and 16 sighted users</a:t>
            </a:r>
          </a:p>
        </p:txBody>
      </p:sp>
      <p:pic>
        <p:nvPicPr>
          <p:cNvPr id="7170" name="Picture 2" descr="Smart watch with smart phone and applications icon Vector Image - 1539226 |  StockUnlimited">
            <a:extLst>
              <a:ext uri="{FF2B5EF4-FFF2-40B4-BE49-F238E27FC236}">
                <a16:creationId xmlns:a16="http://schemas.microsoft.com/office/drawing/2014/main" id="{FB51B604-35EC-1413-3B17-C072E293D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3" b="8332"/>
          <a:stretch/>
        </p:blipFill>
        <p:spPr bwMode="auto">
          <a:xfrm>
            <a:off x="1238622" y="2407418"/>
            <a:ext cx="1411443" cy="117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AA7A65-0F54-CAAC-314D-FDEC3B8B213C}"/>
              </a:ext>
            </a:extLst>
          </p:cNvPr>
          <p:cNvSpPr txBox="1"/>
          <p:nvPr/>
        </p:nvSpPr>
        <p:spPr>
          <a:xfrm>
            <a:off x="612103" y="3943512"/>
            <a:ext cx="266448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Survey: </a:t>
            </a:r>
            <a:r>
              <a:rPr lang="en-US" sz="2600" dirty="0">
                <a:solidFill>
                  <a:schemeClr val="tx1"/>
                </a:solidFill>
              </a:rPr>
              <a:t>Is there a need for alternate interaction?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B55E5A-7D01-E038-FB05-6DB2EE17E3EE}"/>
              </a:ext>
            </a:extLst>
          </p:cNvPr>
          <p:cNvGrpSpPr/>
          <p:nvPr/>
        </p:nvGrpSpPr>
        <p:grpSpPr>
          <a:xfrm>
            <a:off x="7761389" y="2366926"/>
            <a:ext cx="3818508" cy="2811732"/>
            <a:chOff x="4120722" y="2901783"/>
            <a:chExt cx="3818508" cy="28117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D64736-F0FC-62D0-B98E-989F765B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0046" y="2901783"/>
              <a:ext cx="1999859" cy="10575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A75071-78DD-75CB-F741-0463EE8204D0}"/>
                </a:ext>
              </a:extLst>
            </p:cNvPr>
            <p:cNvSpPr txBox="1"/>
            <p:nvPr/>
          </p:nvSpPr>
          <p:spPr>
            <a:xfrm>
              <a:off x="4120722" y="4420853"/>
              <a:ext cx="381850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chemeClr val="tx1"/>
                  </a:solidFill>
                </a:rPr>
                <a:t>Comparative experiment: </a:t>
              </a:r>
              <a:r>
                <a:rPr lang="en-US" sz="2600" dirty="0"/>
                <a:t>C</a:t>
              </a:r>
              <a:r>
                <a:rPr lang="en-US" sz="2600" dirty="0">
                  <a:solidFill>
                    <a:schemeClr val="tx1"/>
                  </a:solidFill>
                </a:rPr>
                <a:t>ompare </a:t>
              </a:r>
              <a:r>
                <a:rPr lang="en-US" sz="2600" dirty="0"/>
                <a:t>g</a:t>
              </a:r>
              <a:r>
                <a:rPr lang="en-US" sz="2600" dirty="0">
                  <a:solidFill>
                    <a:schemeClr val="tx1"/>
                  </a:solidFill>
                </a:rPr>
                <a:t>estures of blind &amp; sighted users.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D53F8-2719-D71E-CD65-0AB1EB672524}"/>
              </a:ext>
            </a:extLst>
          </p:cNvPr>
          <p:cNvGrpSpPr/>
          <p:nvPr/>
        </p:nvGrpSpPr>
        <p:grpSpPr>
          <a:xfrm>
            <a:off x="3792967" y="2219691"/>
            <a:ext cx="3818509" cy="3016483"/>
            <a:chOff x="8347143" y="2594776"/>
            <a:chExt cx="3818509" cy="3016483"/>
          </a:xfrm>
        </p:grpSpPr>
        <p:pic>
          <p:nvPicPr>
            <p:cNvPr id="7172" name="Picture 4" descr="Cartoon Depiction of an Interview | Jewish Women's Archive">
              <a:extLst>
                <a:ext uri="{FF2B5EF4-FFF2-40B4-BE49-F238E27FC236}">
                  <a16:creationId xmlns:a16="http://schemas.microsoft.com/office/drawing/2014/main" id="{C849C92F-F45B-EDC0-ADF7-EB530EE8E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2335" y="2594776"/>
              <a:ext cx="2057553" cy="154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5C433D-B8A0-F2BE-19ED-89725CBCC3A3}"/>
                </a:ext>
              </a:extLst>
            </p:cNvPr>
            <p:cNvSpPr txBox="1"/>
            <p:nvPr/>
          </p:nvSpPr>
          <p:spPr>
            <a:xfrm>
              <a:off x="8347143" y="4318597"/>
              <a:ext cx="3818509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chemeClr val="tx1"/>
                  </a:solidFill>
                </a:rPr>
                <a:t>Semi-structed interviews: </a:t>
              </a:r>
              <a:r>
                <a:rPr lang="en-US" sz="2600" dirty="0">
                  <a:solidFill>
                    <a:schemeClr val="tx1"/>
                  </a:solidFill>
                </a:rPr>
                <a:t>What gestures do blind users prefer? 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585D2D2-9F80-0794-D574-77E720B068B7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Exploratory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5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7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932" y="1590247"/>
            <a:ext cx="10837334" cy="4186137"/>
          </a:xfrm>
        </p:spPr>
        <p:txBody>
          <a:bodyPr/>
          <a:lstStyle/>
          <a:p>
            <a:r>
              <a:rPr lang="en-US" sz="2600" dirty="0"/>
              <a:t>“In public, I don’t feel comfortable with the phone, I don’t want to draw much attention, swipes and all gestures are less noticeable.”</a:t>
            </a:r>
          </a:p>
          <a:p>
            <a:endParaRPr lang="en-US" sz="2600" dirty="0"/>
          </a:p>
          <a:p>
            <a:r>
              <a:rPr lang="en-US" sz="2600" dirty="0"/>
              <a:t>“Gives me the confidence to not take out the phone, everyone carries a watch, if I wave no one will know I am using a phone.”</a:t>
            </a:r>
          </a:p>
          <a:p>
            <a:endParaRPr lang="en-US" sz="2600" dirty="0"/>
          </a:p>
          <a:p>
            <a:r>
              <a:rPr lang="en-US" sz="2600" dirty="0"/>
              <a:t>“More security, keep phone inside the pocket.”</a:t>
            </a:r>
          </a:p>
          <a:p>
            <a:endParaRPr lang="en-US" sz="2600" dirty="0"/>
          </a:p>
          <a:p>
            <a:r>
              <a:rPr lang="en-US" sz="2600" dirty="0"/>
              <a:t>“Convenient, easy access.”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ED179-3426-6BD3-18C3-8C7C1E5C51FF}"/>
              </a:ext>
            </a:extLst>
          </p:cNvPr>
          <p:cNvSpPr/>
          <p:nvPr/>
        </p:nvSpPr>
        <p:spPr>
          <a:xfrm>
            <a:off x="677333" y="1331562"/>
            <a:ext cx="10837334" cy="4319872"/>
          </a:xfrm>
          <a:prstGeom prst="rect">
            <a:avLst/>
          </a:prstGeom>
          <a:solidFill>
            <a:srgbClr val="FFFFFF">
              <a:alpha val="4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B9FDF-4618-82EC-FABA-9A4954E7C520}"/>
              </a:ext>
            </a:extLst>
          </p:cNvPr>
          <p:cNvSpPr/>
          <p:nvPr/>
        </p:nvSpPr>
        <p:spPr>
          <a:xfrm>
            <a:off x="1779939" y="4708067"/>
            <a:ext cx="8632122" cy="120205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Implication 1: Participants prefer an alternate input modality.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ADD7B-934B-E3DB-F8F4-71A6163DD22F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 for Alternate Gestures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D334761F-79B3-D38B-D366-AE5979C5A06D}"/>
              </a:ext>
            </a:extLst>
          </p:cNvPr>
          <p:cNvSpPr txBox="1"/>
          <p:nvPr/>
        </p:nvSpPr>
        <p:spPr>
          <a:xfrm>
            <a:off x="4218537" y="4834872"/>
            <a:ext cx="3754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1: strongly do not prefer </a:t>
            </a:r>
          </a:p>
          <a:p>
            <a:r>
              <a:rPr lang="en-US" sz="2400" dirty="0">
                <a:effectLst/>
                <a:latin typeface="Helvetica" pitchFamily="2" charset="0"/>
              </a:rPr>
              <a:t>7: strongly prefer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331562"/>
            <a:ext cx="10058400" cy="341383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434D07-B02F-4960-7A5E-70E8C5FC046A}"/>
              </a:ext>
            </a:extLst>
          </p:cNvPr>
          <p:cNvSpPr/>
          <p:nvPr/>
        </p:nvSpPr>
        <p:spPr>
          <a:xfrm>
            <a:off x="1531851" y="4945276"/>
            <a:ext cx="9128295" cy="99864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Implication 2: Gesture should be easily customizable.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46CFD-AC8B-4FDA-2186-BF46E9D1C45A}"/>
              </a:ext>
            </a:extLst>
          </p:cNvPr>
          <p:cNvSpPr txBox="1"/>
          <p:nvPr/>
        </p:nvSpPr>
        <p:spPr>
          <a:xfrm>
            <a:off x="361303" y="3654492"/>
            <a:ext cx="11299891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/>
              <a:t>Median </a:t>
            </a:r>
          </a:p>
          <a:p>
            <a:r>
              <a:rPr lang="en-US" sz="2800" dirty="0"/>
              <a:t>score:             7			 5			 7			3</a:t>
            </a:r>
          </a:p>
        </p:txBody>
      </p:sp>
      <p:pic>
        <p:nvPicPr>
          <p:cNvPr id="1028" name="Picture 4" descr="Set Of Forearm And Hand Of Human In Various Gestures, Outline Stock Vector  | Adobe Stock">
            <a:extLst>
              <a:ext uri="{FF2B5EF4-FFF2-40B4-BE49-F238E27FC236}">
                <a16:creationId xmlns:a16="http://schemas.microsoft.com/office/drawing/2014/main" id="{D0940EB1-BFD6-9C04-2110-997877C24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1" t="34982" b="49597"/>
          <a:stretch/>
        </p:blipFill>
        <p:spPr bwMode="auto">
          <a:xfrm>
            <a:off x="1287685" y="1695856"/>
            <a:ext cx="2006600" cy="10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et Of Forearm And Hand Of Human In Various Gestures, Outline Stock Vector  | Adobe Stock">
            <a:extLst>
              <a:ext uri="{FF2B5EF4-FFF2-40B4-BE49-F238E27FC236}">
                <a16:creationId xmlns:a16="http://schemas.microsoft.com/office/drawing/2014/main" id="{39FAEFEF-2941-C9C8-F734-AF7E9EDB3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40654" r="80152" b="33923"/>
          <a:stretch/>
        </p:blipFill>
        <p:spPr bwMode="auto">
          <a:xfrm>
            <a:off x="9946372" y="1451522"/>
            <a:ext cx="957943" cy="17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et Of Forearm And Hand Of Human In Various Gestures, Outline Stock Vector  | Adobe Stock">
            <a:extLst>
              <a:ext uri="{FF2B5EF4-FFF2-40B4-BE49-F238E27FC236}">
                <a16:creationId xmlns:a16="http://schemas.microsoft.com/office/drawing/2014/main" id="{3DA6B0BB-4915-2F43-2DAF-C6A919CFC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7" t="7177" r="33295" b="67400"/>
          <a:stretch/>
        </p:blipFill>
        <p:spPr bwMode="auto">
          <a:xfrm>
            <a:off x="7409696" y="1431559"/>
            <a:ext cx="957943" cy="17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et Of Forearm And Hand Of Human In Various Gestures, Outline Stock Vector  | Adobe Stock">
            <a:extLst>
              <a:ext uri="{FF2B5EF4-FFF2-40B4-BE49-F238E27FC236}">
                <a16:creationId xmlns:a16="http://schemas.microsoft.com/office/drawing/2014/main" id="{DF36E7B4-39A7-FABE-7EA6-D7D36053C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4" t="69509" r="29108" b="5068"/>
          <a:stretch/>
        </p:blipFill>
        <p:spPr bwMode="auto">
          <a:xfrm>
            <a:off x="4873019" y="1352884"/>
            <a:ext cx="957943" cy="17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36FA9F-599F-28F3-164C-1480DEAC5388}"/>
              </a:ext>
            </a:extLst>
          </p:cNvPr>
          <p:cNvSpPr txBox="1"/>
          <p:nvPr/>
        </p:nvSpPr>
        <p:spPr>
          <a:xfrm>
            <a:off x="1690457" y="3096345"/>
            <a:ext cx="1603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Forearm gestures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A02AE6-7891-BB60-CB06-E4D0F1CA59A8}"/>
              </a:ext>
            </a:extLst>
          </p:cNvPr>
          <p:cNvSpPr txBox="1"/>
          <p:nvPr/>
        </p:nvSpPr>
        <p:spPr>
          <a:xfrm>
            <a:off x="4492172" y="3096346"/>
            <a:ext cx="1603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Shape gestures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6D986C-63B1-59EA-C121-FDF83FEF3712}"/>
              </a:ext>
            </a:extLst>
          </p:cNvPr>
          <p:cNvSpPr txBox="1"/>
          <p:nvPr/>
        </p:nvSpPr>
        <p:spPr>
          <a:xfrm>
            <a:off x="7293887" y="3096344"/>
            <a:ext cx="1603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Finger gestures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B5D01F-11A3-92D3-CC55-2CF4BAD50803}"/>
              </a:ext>
            </a:extLst>
          </p:cNvPr>
          <p:cNvSpPr txBox="1"/>
          <p:nvPr/>
        </p:nvSpPr>
        <p:spPr>
          <a:xfrm>
            <a:off x="9668619" y="3094454"/>
            <a:ext cx="22621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Wrist rotation gestures</a:t>
            </a:r>
            <a:endParaRPr lang="en-US" sz="2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8C49FE-66DC-E57A-2608-556885E0E19C}"/>
              </a:ext>
            </a:extLst>
          </p:cNvPr>
          <p:cNvCxnSpPr/>
          <p:nvPr/>
        </p:nvCxnSpPr>
        <p:spPr>
          <a:xfrm>
            <a:off x="1784882" y="1695856"/>
            <a:ext cx="7480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A308DCA9-7476-D9A5-40C3-2088B52CC2B8}"/>
              </a:ext>
            </a:extLst>
          </p:cNvPr>
          <p:cNvCxnSpPr/>
          <p:nvPr/>
        </p:nvCxnSpPr>
        <p:spPr>
          <a:xfrm>
            <a:off x="5418345" y="1496441"/>
            <a:ext cx="1185809" cy="484850"/>
          </a:xfrm>
          <a:prstGeom prst="curvedConnector3">
            <a:avLst>
              <a:gd name="adj1" fmla="val -75813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CEAA4C-5678-A3CC-5875-243645B983F3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Varied Gesture Preferences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9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165FC-A3A6-2D4E-9BE3-84F4DE482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2865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4CC59E-77E3-7968-2561-3513A6829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465" y="1333487"/>
            <a:ext cx="10058400" cy="341383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98D24-ED89-D35F-8B6F-AC46315AD554}"/>
              </a:ext>
            </a:extLst>
          </p:cNvPr>
          <p:cNvGrpSpPr/>
          <p:nvPr/>
        </p:nvGrpSpPr>
        <p:grpSpPr>
          <a:xfrm>
            <a:off x="1323545" y="1310802"/>
            <a:ext cx="3991708" cy="1822842"/>
            <a:chOff x="1452880" y="2588981"/>
            <a:chExt cx="3991708" cy="18228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8CEE9F-56D6-DC38-4F94-B56D4B48A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990" r="58092" b="14619"/>
            <a:stretch/>
          </p:blipFill>
          <p:spPr>
            <a:xfrm>
              <a:off x="1452880" y="2588981"/>
              <a:ext cx="3991708" cy="14112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50D46A-12EF-6264-D44C-64D9E1413363}"/>
                </a:ext>
              </a:extLst>
            </p:cNvPr>
            <p:cNvSpPr txBox="1"/>
            <p:nvPr/>
          </p:nvSpPr>
          <p:spPr>
            <a:xfrm>
              <a:off x="2514991" y="3888603"/>
              <a:ext cx="24858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Sighted Users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5C9C21-4403-FA43-BA1D-5712BE8940E8}"/>
              </a:ext>
            </a:extLst>
          </p:cNvPr>
          <p:cNvGrpSpPr/>
          <p:nvPr/>
        </p:nvGrpSpPr>
        <p:grpSpPr>
          <a:xfrm>
            <a:off x="1323545" y="3022059"/>
            <a:ext cx="4107765" cy="1970372"/>
            <a:chOff x="5830668" y="2418957"/>
            <a:chExt cx="4107765" cy="19703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C2E8072-065C-4738-2AA1-AC765D8F8401}"/>
                </a:ext>
              </a:extLst>
            </p:cNvPr>
            <p:cNvGrpSpPr/>
            <p:nvPr/>
          </p:nvGrpSpPr>
          <p:grpSpPr>
            <a:xfrm>
              <a:off x="5830668" y="2418957"/>
              <a:ext cx="4107765" cy="1593096"/>
              <a:chOff x="5830668" y="2418957"/>
              <a:chExt cx="4107765" cy="159309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76948C2-FABE-D9D2-F73F-781455423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2756" t="24230" r="16089" b="14379"/>
              <a:stretch/>
            </p:blipFill>
            <p:spPr>
              <a:xfrm>
                <a:off x="5830668" y="2600846"/>
                <a:ext cx="3920066" cy="141120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42F84E-D9D8-E83D-01BF-DD875017AFFE}"/>
                  </a:ext>
                </a:extLst>
              </p:cNvPr>
              <p:cNvSpPr/>
              <p:nvPr/>
            </p:nvSpPr>
            <p:spPr>
              <a:xfrm>
                <a:off x="8871633" y="2418957"/>
                <a:ext cx="1066800" cy="453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BCF0DD-1901-46A3-F08E-BD393290CC2E}"/>
                </a:ext>
              </a:extLst>
            </p:cNvPr>
            <p:cNvSpPr txBox="1"/>
            <p:nvPr/>
          </p:nvSpPr>
          <p:spPr>
            <a:xfrm>
              <a:off x="6951164" y="3866109"/>
              <a:ext cx="2548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Blind Users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B05E14-F4A3-F09D-F1A2-630973251657}"/>
              </a:ext>
            </a:extLst>
          </p:cNvPr>
          <p:cNvGrpSpPr/>
          <p:nvPr/>
        </p:nvGrpSpPr>
        <p:grpSpPr>
          <a:xfrm>
            <a:off x="5183643" y="1328503"/>
            <a:ext cx="5393885" cy="2466474"/>
            <a:chOff x="5312978" y="1907899"/>
            <a:chExt cx="5393885" cy="2466474"/>
          </a:xfrm>
        </p:grpSpPr>
        <p:pic>
          <p:nvPicPr>
            <p:cNvPr id="3074" name="Picture 2" descr="An introduction to Dynamic Time Warping">
              <a:extLst>
                <a:ext uri="{FF2B5EF4-FFF2-40B4-BE49-F238E27FC236}">
                  <a16:creationId xmlns:a16="http://schemas.microsoft.com/office/drawing/2014/main" id="{17CA9B42-AAF0-40D8-51BD-080D8A03E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231" y="1907899"/>
              <a:ext cx="3288632" cy="246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1910E6-6ADD-A233-2FFC-FD09D89F7BF2}"/>
                </a:ext>
              </a:extLst>
            </p:cNvPr>
            <p:cNvSpPr txBox="1"/>
            <p:nvPr/>
          </p:nvSpPr>
          <p:spPr>
            <a:xfrm>
              <a:off x="5968651" y="2235442"/>
              <a:ext cx="19772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Template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34A7AD-AB11-9097-0DB9-332559B835D8}"/>
                </a:ext>
              </a:extLst>
            </p:cNvPr>
            <p:cNvSpPr txBox="1"/>
            <p:nvPr/>
          </p:nvSpPr>
          <p:spPr>
            <a:xfrm>
              <a:off x="5312978" y="3437464"/>
              <a:ext cx="32886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User’s gesture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F2A871-8A0D-F672-BBB3-16144C61C501}"/>
              </a:ext>
            </a:extLst>
          </p:cNvPr>
          <p:cNvSpPr txBox="1"/>
          <p:nvPr/>
        </p:nvSpPr>
        <p:spPr>
          <a:xfrm>
            <a:off x="7348864" y="3701730"/>
            <a:ext cx="35418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Inter-user variance</a:t>
            </a:r>
          </a:p>
          <a:p>
            <a:r>
              <a:rPr lang="en-US" sz="2800" dirty="0"/>
              <a:t>Blind users: 65.2</a:t>
            </a:r>
          </a:p>
          <a:p>
            <a:r>
              <a:rPr lang="en-US" sz="2800" dirty="0"/>
              <a:t>Sighted users: 29.8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74BBE64-28ED-5366-AC6F-6E85080E68B1}"/>
              </a:ext>
            </a:extLst>
          </p:cNvPr>
          <p:cNvSpPr/>
          <p:nvPr/>
        </p:nvSpPr>
        <p:spPr>
          <a:xfrm>
            <a:off x="395598" y="4333440"/>
            <a:ext cx="11474668" cy="162033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Implication 3: Existing gesture recognition techniques using training data from sighted users are unlikely to work for blind users.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DF0A61-7FED-0002-6851-36BB02154C3B}"/>
              </a:ext>
            </a:extLst>
          </p:cNvPr>
          <p:cNvSpPr txBox="1">
            <a:spLocks/>
          </p:cNvSpPr>
          <p:nvPr/>
        </p:nvSpPr>
        <p:spPr>
          <a:xfrm>
            <a:off x="937465" y="274045"/>
            <a:ext cx="10932801" cy="10575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High Inter-user Variance </a:t>
            </a:r>
          </a:p>
        </p:txBody>
      </p:sp>
    </p:spTree>
    <p:extLst>
      <p:ext uri="{BB962C8B-B14F-4D97-AF65-F5344CB8AC3E}">
        <p14:creationId xmlns:p14="http://schemas.microsoft.com/office/powerpoint/2010/main" val="304924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090355 Powerpoint_Template_SystemFonts_WIDE" id="{3A33425D-C630-3545-91BE-6E001CC53EFA}" vid="{8FF148B2-A576-7E47-B45A-80FF43A7E9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22312</TotalTime>
  <Words>1148</Words>
  <Application>Microsoft Macintosh PowerPoint</Application>
  <PresentationFormat>Widescreen</PresentationFormat>
  <Paragraphs>258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AlrightSans</vt:lpstr>
      <vt:lpstr>Arial</vt:lpstr>
      <vt:lpstr>Calibri</vt:lpstr>
      <vt:lpstr>Cambria Math</vt:lpstr>
      <vt:lpstr>Courier New</vt:lpstr>
      <vt:lpstr>Georgia</vt:lpstr>
      <vt:lpstr>Georgia Bold</vt:lpstr>
      <vt:lpstr>Georgia Regular</vt:lpstr>
      <vt:lpstr>Helvetica</vt:lpstr>
      <vt:lpstr>Open Sans</vt:lpstr>
      <vt:lpstr>Roboto</vt:lpstr>
      <vt:lpstr>Times New Roman</vt:lpstr>
      <vt:lpstr>Verdana Bold</vt:lpstr>
      <vt:lpstr>Office Theme</vt:lpstr>
      <vt:lpstr>AccessWear: Making Smartphone Applications Accessible to Blind Users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Wearable Devices as Alternate Modes of Interaction</dc:title>
  <dc:creator>prerna khanna</dc:creator>
  <cp:lastModifiedBy>Prerna Khanna</cp:lastModifiedBy>
  <cp:revision>60</cp:revision>
  <cp:lastPrinted>2018-10-25T20:35:58Z</cp:lastPrinted>
  <dcterms:created xsi:type="dcterms:W3CDTF">2022-05-13T01:30:26Z</dcterms:created>
  <dcterms:modified xsi:type="dcterms:W3CDTF">2023-10-09T17:11:43Z</dcterms:modified>
</cp:coreProperties>
</file>