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750" r:id="rId2"/>
    <p:sldId id="713" r:id="rId3"/>
    <p:sldId id="801" r:id="rId4"/>
    <p:sldId id="753" r:id="rId5"/>
    <p:sldId id="715" r:id="rId6"/>
    <p:sldId id="754" r:id="rId7"/>
    <p:sldId id="800" r:id="rId8"/>
    <p:sldId id="647" r:id="rId9"/>
    <p:sldId id="719" r:id="rId10"/>
    <p:sldId id="793" r:id="rId11"/>
    <p:sldId id="757" r:id="rId12"/>
    <p:sldId id="794" r:id="rId13"/>
    <p:sldId id="795" r:id="rId14"/>
    <p:sldId id="759" r:id="rId15"/>
    <p:sldId id="796" r:id="rId16"/>
    <p:sldId id="797" r:id="rId17"/>
    <p:sldId id="798" r:id="rId18"/>
    <p:sldId id="721" r:id="rId19"/>
    <p:sldId id="733" r:id="rId20"/>
    <p:sldId id="732" r:id="rId21"/>
    <p:sldId id="705" r:id="rId22"/>
    <p:sldId id="739" r:id="rId23"/>
    <p:sldId id="736" r:id="rId24"/>
    <p:sldId id="802" r:id="rId25"/>
    <p:sldId id="767" r:id="rId26"/>
    <p:sldId id="766" r:id="rId27"/>
    <p:sldId id="353" r:id="rId28"/>
    <p:sldId id="744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BC36"/>
    <a:srgbClr val="AB0534"/>
    <a:srgbClr val="66FF33"/>
    <a:srgbClr val="B00019"/>
    <a:srgbClr val="0332FF"/>
    <a:srgbClr val="CA8CFF"/>
    <a:srgbClr val="D9D9D9"/>
    <a:srgbClr val="0372BD"/>
    <a:srgbClr val="BFBFBF"/>
    <a:srgbClr val="476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74" autoAdjust="0"/>
    <p:restoredTop sz="93333" autoAdjust="0"/>
  </p:normalViewPr>
  <p:slideViewPr>
    <p:cSldViewPr snapToGrid="0">
      <p:cViewPr>
        <p:scale>
          <a:sx n="156" d="100"/>
          <a:sy n="156" d="100"/>
        </p:scale>
        <p:origin x="384" y="216"/>
      </p:cViewPr>
      <p:guideLst/>
    </p:cSldViewPr>
  </p:slideViewPr>
  <p:outlineViewPr>
    <p:cViewPr>
      <p:scale>
        <a:sx n="33" d="100"/>
        <a:sy n="33" d="100"/>
      </p:scale>
      <p:origin x="0" y="-2040"/>
    </p:cViewPr>
  </p:outlineViewPr>
  <p:notesTextViewPr>
    <p:cViewPr>
      <p:scale>
        <a:sx n="70" d="100"/>
        <a:sy n="70" d="100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79156-3F67-4A94-8DEE-0DFA125D2129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77A9-69A0-41E2-8FA4-8972BD19AC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01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HK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706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381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092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351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44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8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811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42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N" sz="1200" b="1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979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71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169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C7BD3B8-E776-4E3C-8206-493A7171DFF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33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351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259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81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28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656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728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935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7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34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46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6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21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78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C7BD3B8-E776-4E3C-8206-493A7171DFF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320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E77A9-69A0-41E2-8FA4-8972BD19ACF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2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26" y="2500317"/>
            <a:ext cx="3594485" cy="264318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670770" y="814037"/>
            <a:ext cx="5220281" cy="1157288"/>
          </a:xfrm>
        </p:spPr>
        <p:txBody>
          <a:bodyPr anchor="b">
            <a:normAutofit/>
          </a:bodyPr>
          <a:lstStyle>
            <a:lvl1pPr algn="r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3679362" y="1971323"/>
            <a:ext cx="5210643" cy="997347"/>
          </a:xfrm>
        </p:spPr>
        <p:txBody>
          <a:bodyPr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78" y="4723397"/>
            <a:ext cx="2725163" cy="2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26" y="2500317"/>
            <a:ext cx="3594485" cy="264318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670770" y="814037"/>
            <a:ext cx="5220281" cy="1157288"/>
          </a:xfrm>
        </p:spPr>
        <p:txBody>
          <a:bodyPr anchor="b">
            <a:normAutofit/>
          </a:bodyPr>
          <a:lstStyle>
            <a:lvl1pPr algn="r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679362" y="1971323"/>
            <a:ext cx="5210643" cy="997347"/>
          </a:xfrm>
        </p:spPr>
        <p:txBody>
          <a:bodyPr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78" y="4723397"/>
            <a:ext cx="2725163" cy="2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9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5C7CCA-56A6-B1D9-A3FE-445777F1C9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709" y="85306"/>
            <a:ext cx="355681" cy="355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3723FA-ABF5-071F-948A-DD0B59D546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478" y="4759638"/>
            <a:ext cx="1790902" cy="233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A4D385-9681-9F46-AE26-3AB789E70E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10" y="159514"/>
            <a:ext cx="3265072" cy="6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266" y="83031"/>
            <a:ext cx="1675211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9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9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8" y="87437"/>
            <a:ext cx="1675211" cy="241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9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9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9" descr="underline_base">
            <a:extLst>
              <a:ext uri="{FF2B5EF4-FFF2-40B4-BE49-F238E27FC236}">
                <a16:creationId xmlns:a16="http://schemas.microsoft.com/office/drawing/2014/main" id="{189C6405-B1C2-41ED-9F38-908819510538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26" y="834032"/>
            <a:ext cx="8280000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7" y="38965"/>
            <a:ext cx="1675211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A84A22-974E-6AA6-9E11-EAAD50E388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45465"/>
          </a:xfrm>
          <a:prstGeom prst="rect">
            <a:avLst/>
          </a:prstGeom>
          <a:solidFill>
            <a:srgbClr val="A02337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22C2FC-CE93-32A2-145B-E09F8E6298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574" y="4791215"/>
            <a:ext cx="1548805" cy="202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070C47-4CF7-382B-E401-E9F7B76864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022" y="99613"/>
            <a:ext cx="2396801" cy="459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DF8E9D-2E13-B4F9-63F3-1E2E9975E815}"/>
              </a:ext>
            </a:extLst>
          </p:cNvPr>
          <p:cNvSpPr txBox="1"/>
          <p:nvPr userDrawn="1"/>
        </p:nvSpPr>
        <p:spPr>
          <a:xfrm>
            <a:off x="93180" y="107287"/>
            <a:ext cx="2924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ACM </a:t>
            </a:r>
            <a:r>
              <a:rPr lang="en-US" sz="2200" b="1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MobiCom</a:t>
            </a:r>
            <a:r>
              <a:rPr lang="en-US" sz="22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1902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266" y="83031"/>
            <a:ext cx="1675211" cy="241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266" y="83031"/>
            <a:ext cx="1675211" cy="241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266" y="83031"/>
            <a:ext cx="1675211" cy="241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266" y="83031"/>
            <a:ext cx="1675211" cy="241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26" y="2500317"/>
            <a:ext cx="3594485" cy="26431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70770" y="814037"/>
            <a:ext cx="5220281" cy="1157288"/>
          </a:xfrm>
        </p:spPr>
        <p:txBody>
          <a:bodyPr anchor="b">
            <a:normAutofit/>
          </a:bodyPr>
          <a:lstStyle>
            <a:lvl1pPr algn="r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679362" y="1971323"/>
            <a:ext cx="5210643" cy="997347"/>
          </a:xfrm>
        </p:spPr>
        <p:txBody>
          <a:bodyPr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78" y="4723397"/>
            <a:ext cx="2725163" cy="2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 templat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6700" y="654277"/>
            <a:ext cx="8248650" cy="1413794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66700" y="2071701"/>
            <a:ext cx="8248650" cy="256103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266" y="83031"/>
            <a:ext cx="1675211" cy="2411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 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284659"/>
            <a:ext cx="5706532" cy="25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8" y="1288447"/>
            <a:ext cx="5383497" cy="1539747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8" y="2832503"/>
            <a:ext cx="5388747" cy="103122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30" y="186893"/>
            <a:ext cx="2716292" cy="3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templa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284659"/>
            <a:ext cx="5706532" cy="25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8" y="1288447"/>
            <a:ext cx="5383497" cy="1539747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8" y="2832503"/>
            <a:ext cx="5388747" cy="103122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30" y="186893"/>
            <a:ext cx="2716292" cy="3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284659"/>
            <a:ext cx="5706532" cy="25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8" y="1288447"/>
            <a:ext cx="5383497" cy="1539747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8" y="2832503"/>
            <a:ext cx="5388747" cy="103122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9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9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30" y="186893"/>
            <a:ext cx="2716292" cy="3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templat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284659"/>
            <a:ext cx="5706532" cy="25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8" y="1288447"/>
            <a:ext cx="5383497" cy="1539747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8" y="2832503"/>
            <a:ext cx="5388747" cy="103122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30" y="186893"/>
            <a:ext cx="2716292" cy="3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templat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284659"/>
            <a:ext cx="5706532" cy="2575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8" y="1288447"/>
            <a:ext cx="5383497" cy="1539747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8" y="2832503"/>
            <a:ext cx="5388747" cy="1031229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30" y="186893"/>
            <a:ext cx="2716292" cy="390964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20" y="4863855"/>
            <a:ext cx="3624080" cy="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48"/>
            <a:ext cx="2057400" cy="2232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48"/>
            <a:ext cx="2057400" cy="223225"/>
          </a:xfrm>
        </p:spPr>
        <p:txBody>
          <a:bodyPr/>
          <a:lstStyle/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81C4A-9A48-E157-00D2-2D5574AE52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574" y="4791215"/>
            <a:ext cx="1548805" cy="202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ABD97F-E167-625B-FB76-B6734035B4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10" y="159514"/>
            <a:ext cx="2938177" cy="5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"/>
            <a:ext cx="9144000" cy="104331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363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21029" y="343699"/>
            <a:ext cx="8101946" cy="35592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 defTabSz="308055" eaLnBrk="1" hangingPunct="1">
              <a:lnSpc>
                <a:spcPct val="90000"/>
              </a:lnSpc>
              <a:defRPr lang="en-US" sz="3164" b="1" i="0" cap="none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  <a:sym typeface="나눔손글씨 펜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0310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373" y="2500326"/>
            <a:ext cx="3593630" cy="2643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78" y="4723397"/>
            <a:ext cx="2725163" cy="2671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502136"/>
            <a:ext cx="5550370" cy="26413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21732" y="2500314"/>
            <a:ext cx="5229706" cy="1157288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30322" y="3657601"/>
            <a:ext cx="5220050" cy="997347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template2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1733" y="2500314"/>
            <a:ext cx="5251982" cy="1157288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320" y="3657601"/>
            <a:ext cx="5242285" cy="997347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724" y="2500326"/>
            <a:ext cx="3570287" cy="2643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650" y="4732183"/>
            <a:ext cx="2742416" cy="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26" y="2500317"/>
            <a:ext cx="3594485" cy="2643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78" y="4723397"/>
            <a:ext cx="2725163" cy="2671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502136"/>
            <a:ext cx="5550370" cy="26413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21735" y="2500314"/>
            <a:ext cx="5220281" cy="1157288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30324" y="3657601"/>
            <a:ext cx="5210643" cy="997347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26" y="2500317"/>
            <a:ext cx="3594485" cy="26431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502136"/>
            <a:ext cx="5550370" cy="26413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1735" y="2500314"/>
            <a:ext cx="5220281" cy="1157288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30324" y="3657601"/>
            <a:ext cx="5210643" cy="997347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78" y="4723397"/>
            <a:ext cx="2725163" cy="2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26" y="2500317"/>
            <a:ext cx="3594485" cy="26431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502136"/>
            <a:ext cx="5550370" cy="26413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1735" y="2500314"/>
            <a:ext cx="5220281" cy="1157288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30324" y="3657601"/>
            <a:ext cx="5210643" cy="997347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650" y="4732183"/>
            <a:ext cx="2742416" cy="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26" y="2500317"/>
            <a:ext cx="3594485" cy="26431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502136"/>
            <a:ext cx="5550370" cy="26413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1735" y="2500314"/>
            <a:ext cx="5220281" cy="1157288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30324" y="3657601"/>
            <a:ext cx="5210643" cy="997347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78" y="4723397"/>
            <a:ext cx="2725163" cy="2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526" y="2500317"/>
            <a:ext cx="3594485" cy="26431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502136"/>
            <a:ext cx="5550370" cy="26413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1735" y="2500314"/>
            <a:ext cx="5220281" cy="1157288"/>
          </a:xfrm>
        </p:spPr>
        <p:txBody>
          <a:bodyPr anchor="b">
            <a:normAutofit/>
          </a:bodyPr>
          <a:lstStyle>
            <a:lvl1pPr algn="l"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30324" y="3657601"/>
            <a:ext cx="5210643" cy="997347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78" y="4723397"/>
            <a:ext cx="2725163" cy="2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700" y="654277"/>
            <a:ext cx="8248650" cy="1413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2071701"/>
            <a:ext cx="8248650" cy="2561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6700" y="4767269"/>
            <a:ext cx="2057400" cy="223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23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94EC2C-432A-4BE1-9F46-ECC6EEAE86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08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2" r:id="rId12"/>
    <p:sldLayoutId id="2147483683" r:id="rId13"/>
    <p:sldLayoutId id="2147483685" r:id="rId14"/>
    <p:sldLayoutId id="2147483672" r:id="rId15"/>
    <p:sldLayoutId id="2147483686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4" r:id="rId26"/>
    <p:sldLayoutId id="2147483687" r:id="rId2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rgbClr val="A5002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&gt;"/>
        <a:defRPr sz="21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png"/><Relationship Id="rId4" Type="http://schemas.microsoft.com/office/2017/06/relationships/model3d" Target="../media/model3d2.glb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nghui-dai.github.io/magcod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emf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png"/><Relationship Id="rId4" Type="http://schemas.microsoft.com/office/2017/06/relationships/model3d" Target="../media/model3d1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5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nghui-dai.github.io/magcod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3F200F9-54A7-4035-8868-D68FD58CCAEC}"/>
              </a:ext>
            </a:extLst>
          </p:cNvPr>
          <p:cNvSpPr txBox="1">
            <a:spLocks/>
          </p:cNvSpPr>
          <p:nvPr/>
        </p:nvSpPr>
        <p:spPr>
          <a:xfrm>
            <a:off x="-54377" y="948457"/>
            <a:ext cx="9252751" cy="11572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A500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3600" b="1" dirty="0" err="1">
                <a:latin typeface="+mn-lt"/>
              </a:rPr>
              <a:t>MagCode</a:t>
            </a:r>
            <a:r>
              <a:rPr lang="en-US" altLang="zh-CN" sz="3600" b="1" dirty="0">
                <a:latin typeface="+mn-lt"/>
              </a:rPr>
              <a:t>: NFC-Enabled Barcodes for </a:t>
            </a:r>
          </a:p>
          <a:p>
            <a:pPr algn="ctr"/>
            <a:r>
              <a:rPr lang="en-US" altLang="zh-CN" sz="3600" b="1" dirty="0">
                <a:latin typeface="+mn-lt"/>
              </a:rPr>
              <a:t>NFC-Disabled Smartphones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F9BFD3-A6C9-4C00-89AC-CE927790B401}"/>
              </a:ext>
            </a:extLst>
          </p:cNvPr>
          <p:cNvCxnSpPr>
            <a:cxnSpLocks/>
          </p:cNvCxnSpPr>
          <p:nvPr/>
        </p:nvCxnSpPr>
        <p:spPr>
          <a:xfrm>
            <a:off x="842211" y="2215274"/>
            <a:ext cx="7595936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B17D02-1C61-4DCF-8DC1-0911BD30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44" y="2389216"/>
            <a:ext cx="7985269" cy="2083157"/>
          </a:xfrm>
        </p:spPr>
        <p:txBody>
          <a:bodyPr rtlCol="0">
            <a:noAutofit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Helvetica" pitchFamily="2" charset="0"/>
                <a:ea typeface="+mj-ea"/>
              </a:rPr>
              <a:t>ACM </a:t>
            </a:r>
            <a:r>
              <a:rPr lang="en-US" altLang="zh-CN" sz="3200" b="1" dirty="0" err="1">
                <a:solidFill>
                  <a:schemeClr val="tx1"/>
                </a:solidFill>
                <a:latin typeface="Helvetica" pitchFamily="2" charset="0"/>
                <a:ea typeface="+mj-ea"/>
              </a:rPr>
              <a:t>MobiCom</a:t>
            </a:r>
            <a:r>
              <a:rPr lang="en-US" altLang="zh-CN" sz="3200" b="1" dirty="0">
                <a:solidFill>
                  <a:schemeClr val="tx1"/>
                </a:solidFill>
                <a:latin typeface="Helvetica" pitchFamily="2" charset="0"/>
                <a:ea typeface="+mj-ea"/>
              </a:rPr>
              <a:t> 2023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altLang="zh-CN" sz="2800" b="1" dirty="0" err="1">
                <a:solidFill>
                  <a:schemeClr val="tx1"/>
                </a:solidFill>
                <a:latin typeface="Helvetica" pitchFamily="2" charset="0"/>
                <a:ea typeface="+mj-ea"/>
              </a:rPr>
              <a:t>Donghui</a:t>
            </a:r>
            <a:r>
              <a:rPr lang="en-US" altLang="zh-CN" sz="2800" b="1" dirty="0">
                <a:solidFill>
                  <a:schemeClr val="tx1"/>
                </a:solidFill>
                <a:latin typeface="Helvetica" pitchFamily="2" charset="0"/>
                <a:ea typeface="+mj-ea"/>
              </a:rPr>
              <a:t> Dai</a:t>
            </a:r>
            <a:r>
              <a:rPr lang="en-US" altLang="zh-CN" sz="2800" dirty="0">
                <a:solidFill>
                  <a:schemeClr val="tx1"/>
                </a:solidFill>
                <a:latin typeface="Helvetica" pitchFamily="2" charset="0"/>
                <a:ea typeface="+mj-ea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Helvetica" pitchFamily="2" charset="0"/>
                <a:ea typeface="+mj-ea"/>
              </a:rPr>
              <a:t>Zhenlin</a:t>
            </a:r>
            <a:r>
              <a:rPr lang="zh-CN" altLang="en-US" sz="2800" dirty="0">
                <a:solidFill>
                  <a:schemeClr val="tx1"/>
                </a:solidFill>
                <a:latin typeface="Helvetica" pitchFamily="2" charset="0"/>
                <a:ea typeface="+mj-ea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Helvetica" pitchFamily="2" charset="0"/>
                <a:ea typeface="+mj-ea"/>
              </a:rPr>
              <a:t>An, </a:t>
            </a:r>
            <a:r>
              <a:rPr lang="en-US" altLang="zh-CN" sz="2800" dirty="0" err="1">
                <a:solidFill>
                  <a:schemeClr val="tx1"/>
                </a:solidFill>
                <a:latin typeface="Helvetica" pitchFamily="2" charset="0"/>
                <a:ea typeface="+mj-ea"/>
              </a:rPr>
              <a:t>Qingrui</a:t>
            </a:r>
            <a:r>
              <a:rPr lang="en-US" altLang="zh-CN" sz="2800" dirty="0">
                <a:solidFill>
                  <a:schemeClr val="tx1"/>
                </a:solidFill>
                <a:latin typeface="Helvetica" pitchFamily="2" charset="0"/>
                <a:ea typeface="+mj-ea"/>
              </a:rPr>
              <a:t> Pan, Lei Yang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altLang="zh-CN" sz="2400" dirty="0">
                <a:solidFill>
                  <a:schemeClr val="tx1"/>
                </a:solidFill>
                <a:latin typeface="Helvetica" pitchFamily="2" charset="0"/>
                <a:ea typeface="+mj-ea"/>
                <a:cs typeface="Helvetica" panose="020B0604020202020204" pitchFamily="34" charset="0"/>
              </a:rPr>
              <a:t>The Hong Kong Polytechnic University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754AA3-3F7B-E095-AA23-F03BFC902C30}"/>
              </a:ext>
            </a:extLst>
          </p:cNvPr>
          <p:cNvSpPr txBox="1">
            <a:spLocks/>
          </p:cNvSpPr>
          <p:nvPr/>
        </p:nvSpPr>
        <p:spPr>
          <a:xfrm>
            <a:off x="910291" y="4472373"/>
            <a:ext cx="6717789" cy="581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&gt;"/>
              <a:defRPr sz="2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en-US" altLang="zh-CN" sz="2400" dirty="0">
              <a:solidFill>
                <a:schemeClr val="tx1"/>
              </a:solidFill>
              <a:latin typeface="Helvetica" pitchFamily="2" charset="0"/>
              <a:ea typeface="+mj-ea"/>
              <a:cs typeface="Helvetica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8BF6E9-D601-CDE5-5655-799F3BCED9D2}"/>
              </a:ext>
            </a:extLst>
          </p:cNvPr>
          <p:cNvGrpSpPr/>
          <p:nvPr/>
        </p:nvGrpSpPr>
        <p:grpSpPr>
          <a:xfrm>
            <a:off x="152807" y="4291021"/>
            <a:ext cx="1614007" cy="752511"/>
            <a:chOff x="152807" y="4291021"/>
            <a:chExt cx="1614007" cy="75251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ED177BE-E290-9C62-E18B-7ECBB6DC2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303" y="4291021"/>
              <a:ext cx="752511" cy="75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A229F5B-C1B4-6363-4B24-BD64C59A10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07" y="4301181"/>
              <a:ext cx="735385" cy="73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83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EEA88-E7BC-1D4F-9A34-105C01A439EC}"/>
              </a:ext>
            </a:extLst>
          </p:cNvPr>
          <p:cNvSpPr txBox="1"/>
          <p:nvPr/>
        </p:nvSpPr>
        <p:spPr>
          <a:xfrm>
            <a:off x="633645" y="1799586"/>
            <a:ext cx="82490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Challenge 1: How to </a:t>
            </a:r>
            <a:r>
              <a:rPr lang="en-US" altLang="zh-CN" sz="4000" b="1" dirty="0">
                <a:solidFill>
                  <a:srgbClr val="C00000"/>
                </a:solidFill>
              </a:rPr>
              <a:t>distinguish</a:t>
            </a:r>
            <a:r>
              <a:rPr lang="en-US" altLang="zh-CN" sz="3600" b="1" dirty="0"/>
              <a:t> phone models?</a:t>
            </a:r>
            <a:endParaRPr lang="en-C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D60E0-D36C-D3AF-9BFB-619302C6365C}"/>
              </a:ext>
            </a:extLst>
          </p:cNvPr>
          <p:cNvSpPr txBox="1"/>
          <p:nvPr/>
        </p:nvSpPr>
        <p:spPr>
          <a:xfrm>
            <a:off x="7020232" y="0"/>
            <a:ext cx="2123768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</a:rPr>
              <a:t>MagCode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2D73E5-2A77-FA25-A633-A2F3D729C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402166"/>
            <a:ext cx="6858000" cy="2806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2E7B19-C3CD-835C-C8B4-077C024CD22C}"/>
              </a:ext>
            </a:extLst>
          </p:cNvPr>
          <p:cNvSpPr txBox="1"/>
          <p:nvPr/>
        </p:nvSpPr>
        <p:spPr>
          <a:xfrm>
            <a:off x="779929" y="666707"/>
            <a:ext cx="80144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Response frequencies </a:t>
            </a:r>
            <a:r>
              <a:rPr lang="en-US" sz="2400" dirty="0"/>
              <a:t>across 11 different phone models were tested. Their </a:t>
            </a:r>
            <a:r>
              <a:rPr lang="en-US" sz="2400" b="1" dirty="0">
                <a:solidFill>
                  <a:srgbClr val="C00000"/>
                </a:solidFill>
              </a:rPr>
              <a:t>optimal response frequencies </a:t>
            </a:r>
            <a:r>
              <a:rPr lang="en-US" sz="2400" dirty="0"/>
              <a:t>are as follows: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13A23C-212E-C2CB-7FDB-13EB4BF927B8}"/>
              </a:ext>
            </a:extLst>
          </p:cNvPr>
          <p:cNvSpPr/>
          <p:nvPr/>
        </p:nvSpPr>
        <p:spPr>
          <a:xfrm>
            <a:off x="0" y="4208866"/>
            <a:ext cx="9144000" cy="93463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</a:rPr>
              <a:t>Challenge</a:t>
            </a:r>
            <a:r>
              <a:rPr lang="en-US" sz="2800" b="1" dirty="0">
                <a:solidFill>
                  <a:schemeClr val="bg1"/>
                </a:solidFill>
              </a:rPr>
              <a:t>: Different phone models exhibit slightly different optimal magnetic-sensitive frequencies!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B7EE6-393A-CA74-E398-23109CD991CC}"/>
              </a:ext>
            </a:extLst>
          </p:cNvPr>
          <p:cNvSpPr txBox="1"/>
          <p:nvPr/>
        </p:nvSpPr>
        <p:spPr>
          <a:xfrm>
            <a:off x="5825447" y="0"/>
            <a:ext cx="3318553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Challenge 1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0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9D60E0-D36C-D3AF-9BFB-619302C6365C}"/>
              </a:ext>
            </a:extLst>
          </p:cNvPr>
          <p:cNvSpPr txBox="1"/>
          <p:nvPr/>
        </p:nvSpPr>
        <p:spPr>
          <a:xfrm>
            <a:off x="5825447" y="0"/>
            <a:ext cx="3318553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Our Solution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C27B8-3BD1-A6D0-7A22-52D63170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56" y="870353"/>
            <a:ext cx="8042088" cy="25566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2E7B19-C3CD-835C-C8B4-077C024CD22C}"/>
              </a:ext>
            </a:extLst>
          </p:cNvPr>
          <p:cNvSpPr txBox="1"/>
          <p:nvPr/>
        </p:nvSpPr>
        <p:spPr>
          <a:xfrm>
            <a:off x="316054" y="3517462"/>
            <a:ext cx="8511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Use the frequency response as unclonable physical fingerprints to distinguish different phones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4D3B6D7-F348-AECD-6AB8-381803F4293E}"/>
              </a:ext>
            </a:extLst>
          </p:cNvPr>
          <p:cNvSpPr txBox="1"/>
          <p:nvPr/>
        </p:nvSpPr>
        <p:spPr>
          <a:xfrm>
            <a:off x="0" y="4562001"/>
            <a:ext cx="9144000" cy="578882"/>
          </a:xfrm>
          <a:prstGeom prst="roundRect">
            <a:avLst/>
          </a:prstGeom>
          <a:solidFill>
            <a:srgbClr val="C00000">
              <a:alpha val="9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 simple KNN classifier achieves 95.6% average accuracy</a:t>
            </a:r>
          </a:p>
        </p:txBody>
      </p:sp>
    </p:spTree>
    <p:extLst>
      <p:ext uri="{BB962C8B-B14F-4D97-AF65-F5344CB8AC3E}">
        <p14:creationId xmlns:p14="http://schemas.microsoft.com/office/powerpoint/2010/main" val="26673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EEA88-E7BC-1D4F-9A34-105C01A439EC}"/>
              </a:ext>
            </a:extLst>
          </p:cNvPr>
          <p:cNvSpPr txBox="1"/>
          <p:nvPr/>
        </p:nvSpPr>
        <p:spPr>
          <a:xfrm>
            <a:off x="244903" y="1809860"/>
            <a:ext cx="86319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Challenge 2: How to </a:t>
            </a:r>
            <a:r>
              <a:rPr lang="en-US" altLang="zh-CN" sz="4000" b="1" dirty="0">
                <a:solidFill>
                  <a:srgbClr val="C00000"/>
                </a:solidFill>
              </a:rPr>
              <a:t>modulate</a:t>
            </a:r>
            <a:r>
              <a:rPr lang="en-US" altLang="zh-CN" sz="3600" b="1" dirty="0"/>
              <a:t> bits via magnetic interference?</a:t>
            </a:r>
            <a:endParaRPr lang="en-CN" sz="3600" b="1" dirty="0"/>
          </a:p>
        </p:txBody>
      </p:sp>
    </p:spTree>
    <p:extLst>
      <p:ext uri="{BB962C8B-B14F-4D97-AF65-F5344CB8AC3E}">
        <p14:creationId xmlns:p14="http://schemas.microsoft.com/office/powerpoint/2010/main" val="40064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9D60E0-D36C-D3AF-9BFB-619302C6365C}"/>
              </a:ext>
            </a:extLst>
          </p:cNvPr>
          <p:cNvSpPr txBox="1"/>
          <p:nvPr/>
        </p:nvSpPr>
        <p:spPr>
          <a:xfrm>
            <a:off x="5276653" y="0"/>
            <a:ext cx="3867347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Challenge 2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63B08-472C-33AE-BAD7-89E7B67B1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59" y="958628"/>
            <a:ext cx="7937933" cy="2478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96C33-1003-0E26-3E89-7C4FE4B35142}"/>
              </a:ext>
            </a:extLst>
          </p:cNvPr>
          <p:cNvSpPr txBox="1"/>
          <p:nvPr/>
        </p:nvSpPr>
        <p:spPr>
          <a:xfrm>
            <a:off x="255904" y="3707818"/>
            <a:ext cx="86321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The </a:t>
            </a:r>
            <a:r>
              <a:rPr lang="en-US" sz="2800" b="1" dirty="0">
                <a:solidFill>
                  <a:srgbClr val="C00000"/>
                </a:solidFill>
              </a:rPr>
              <a:t>stripes</a:t>
            </a:r>
            <a:r>
              <a:rPr lang="en-US" sz="2800" b="1" dirty="0"/>
              <a:t> are viewed as the result of </a:t>
            </a:r>
            <a:r>
              <a:rPr lang="en-US" sz="2800" b="1" dirty="0">
                <a:solidFill>
                  <a:srgbClr val="C00000"/>
                </a:solidFill>
              </a:rPr>
              <a:t>under-sampling</a:t>
            </a:r>
            <a:r>
              <a:rPr lang="en-US" sz="2800" b="1" dirty="0"/>
              <a:t> of the magnetic signal (</a:t>
            </a:r>
            <a:r>
              <a:rPr lang="en-US" sz="2800" b="1" dirty="0">
                <a:solidFill>
                  <a:srgbClr val="C00000"/>
                </a:solidFill>
              </a:rPr>
              <a:t>500kHz readout vs 13.56MHz MI</a:t>
            </a:r>
            <a:r>
              <a:rPr lang="en-US" sz="2800" b="1" dirty="0"/>
              <a:t>).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31011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9D60E0-D36C-D3AF-9BFB-619302C6365C}"/>
              </a:ext>
            </a:extLst>
          </p:cNvPr>
          <p:cNvSpPr txBox="1"/>
          <p:nvPr/>
        </p:nvSpPr>
        <p:spPr>
          <a:xfrm>
            <a:off x="5276653" y="0"/>
            <a:ext cx="3867347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Our Solution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E7B19-C3CD-835C-C8B4-077C024CD22C}"/>
              </a:ext>
            </a:extLst>
          </p:cNvPr>
          <p:cNvSpPr txBox="1"/>
          <p:nvPr/>
        </p:nvSpPr>
        <p:spPr>
          <a:xfrm>
            <a:off x="5518215" y="822312"/>
            <a:ext cx="3384222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HK" sz="2400" b="1" dirty="0">
                <a:solidFill>
                  <a:schemeClr val="bg1"/>
                </a:solidFill>
              </a:rPr>
              <a:t>Modulation Scheme:</a:t>
            </a:r>
          </a:p>
          <a:p>
            <a:r>
              <a:rPr lang="en-HK" sz="2400" dirty="0">
                <a:solidFill>
                  <a:schemeClr val="bg1"/>
                </a:solidFill>
              </a:rPr>
              <a:t>On-off Keying </a:t>
            </a:r>
            <a:r>
              <a:rPr lang="en-US" sz="2400" dirty="0">
                <a:solidFill>
                  <a:schemeClr val="bg1"/>
                </a:solidFill>
              </a:rPr>
              <a:t>Modulation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4D3B6D7-F348-AECD-6AB8-381803F4293E}"/>
              </a:ext>
            </a:extLst>
          </p:cNvPr>
          <p:cNvSpPr txBox="1"/>
          <p:nvPr/>
        </p:nvSpPr>
        <p:spPr>
          <a:xfrm>
            <a:off x="0" y="4562002"/>
            <a:ext cx="9144000" cy="578882"/>
          </a:xfrm>
          <a:prstGeom prst="roundRect">
            <a:avLst/>
          </a:prstGeom>
          <a:solidFill>
            <a:srgbClr val="C00000">
              <a:alpha val="9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The presence or absence of MI represents bit one or bit zero</a:t>
            </a:r>
            <a:endParaRPr lang="en-HK" altLang="zh-CN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BC641-7485-8680-7C0E-9BA037665A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58" y="788340"/>
            <a:ext cx="5292895" cy="3566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28EF6-41E5-EEB2-D032-2C6488F30459}"/>
              </a:ext>
            </a:extLst>
          </p:cNvPr>
          <p:cNvSpPr txBox="1"/>
          <p:nvPr/>
        </p:nvSpPr>
        <p:spPr>
          <a:xfrm>
            <a:off x="5649828" y="1773169"/>
            <a:ext cx="3120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Bit 1: with MI signal</a:t>
            </a:r>
          </a:p>
          <a:p>
            <a:r>
              <a:rPr lang="en-US" sz="2400" dirty="0">
                <a:solidFill>
                  <a:srgbClr val="92D050"/>
                </a:solidFill>
              </a:rPr>
              <a:t>Bit 0: without MI signal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305E2-F520-ECD8-074C-6139B9659ADC}"/>
              </a:ext>
            </a:extLst>
          </p:cNvPr>
          <p:cNvSpPr txBox="1"/>
          <p:nvPr/>
        </p:nvSpPr>
        <p:spPr>
          <a:xfrm>
            <a:off x="5518215" y="3524163"/>
            <a:ext cx="36257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Bit 1: w/ MI-enabled strips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Bit 0: w/o MI-enabled strips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Pointing Arrow">
                <a:extLst>
                  <a:ext uri="{FF2B5EF4-FFF2-40B4-BE49-F238E27FC236}">
                    <a16:creationId xmlns:a16="http://schemas.microsoft.com/office/drawing/2014/main" id="{C3BCE022-BF89-3B72-9F5D-CBACAC4DC48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32411368"/>
                  </p:ext>
                </p:extLst>
              </p:nvPr>
            </p:nvGraphicFramePr>
            <p:xfrm>
              <a:off x="6925409" y="2419875"/>
              <a:ext cx="516435" cy="137556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16435" cy="1375561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860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Pointing Arrow">
                <a:extLst>
                  <a:ext uri="{FF2B5EF4-FFF2-40B4-BE49-F238E27FC236}">
                    <a16:creationId xmlns:a16="http://schemas.microsoft.com/office/drawing/2014/main" id="{C3BCE022-BF89-3B72-9F5D-CBACAC4DC4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25409" y="2419875"/>
                <a:ext cx="516435" cy="13755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94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9D60E0-D36C-D3AF-9BFB-619302C6365C}"/>
              </a:ext>
            </a:extLst>
          </p:cNvPr>
          <p:cNvSpPr txBox="1"/>
          <p:nvPr/>
        </p:nvSpPr>
        <p:spPr>
          <a:xfrm>
            <a:off x="5276653" y="0"/>
            <a:ext cx="3867347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Our Solution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3492BF-4499-8B45-0FA6-053BB7F1A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264"/>
          <a:stretch/>
        </p:blipFill>
        <p:spPr>
          <a:xfrm>
            <a:off x="1204594" y="1442720"/>
            <a:ext cx="7213692" cy="2938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2E7B19-C3CD-835C-C8B4-077C024CD22C}"/>
              </a:ext>
            </a:extLst>
          </p:cNvPr>
          <p:cNvSpPr txBox="1"/>
          <p:nvPr/>
        </p:nvSpPr>
        <p:spPr>
          <a:xfrm>
            <a:off x="182880" y="851182"/>
            <a:ext cx="6207759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HK" sz="2400" b="1" dirty="0">
                <a:solidFill>
                  <a:schemeClr val="bg1"/>
                </a:solidFill>
              </a:rPr>
              <a:t>Modulation Scheme: </a:t>
            </a:r>
            <a:r>
              <a:rPr lang="en-HK" sz="2400" dirty="0">
                <a:solidFill>
                  <a:schemeClr val="bg1"/>
                </a:solidFill>
              </a:rPr>
              <a:t>On-off Keying </a:t>
            </a:r>
            <a:r>
              <a:rPr lang="en-US" sz="2400" dirty="0">
                <a:solidFill>
                  <a:schemeClr val="bg1"/>
                </a:solidFill>
              </a:rPr>
              <a:t>Modulation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10357A-5128-0B01-B592-9AC26BFE39A5}"/>
              </a:ext>
            </a:extLst>
          </p:cNvPr>
          <p:cNvSpPr txBox="1"/>
          <p:nvPr/>
        </p:nvSpPr>
        <p:spPr>
          <a:xfrm>
            <a:off x="0" y="4550742"/>
            <a:ext cx="9144000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</a:rPr>
              <a:t>Example:</a:t>
            </a:r>
            <a:r>
              <a:rPr lang="en-US" altLang="zh-CN" sz="2800" b="1" dirty="0">
                <a:solidFill>
                  <a:schemeClr val="bg1"/>
                </a:solidFill>
              </a:rPr>
              <a:t> A magnetic interference-enabled data packet</a:t>
            </a:r>
            <a:endParaRPr lang="en-HK" altLang="zh-C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EEA88-E7BC-1D4F-9A34-105C01A439EC}"/>
              </a:ext>
            </a:extLst>
          </p:cNvPr>
          <p:cNvSpPr txBox="1"/>
          <p:nvPr/>
        </p:nvSpPr>
        <p:spPr>
          <a:xfrm>
            <a:off x="244903" y="1809860"/>
            <a:ext cx="86319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Challenge 3: How to </a:t>
            </a:r>
            <a:r>
              <a:rPr lang="en-US" altLang="zh-CN" sz="4000" b="1" dirty="0">
                <a:solidFill>
                  <a:srgbClr val="C00000"/>
                </a:solidFill>
              </a:rPr>
              <a:t>ensure</a:t>
            </a:r>
            <a:r>
              <a:rPr lang="en-US" altLang="zh-CN" sz="3600" b="1" dirty="0">
                <a:solidFill>
                  <a:srgbClr val="C00000"/>
                </a:solidFill>
              </a:rPr>
              <a:t> </a:t>
            </a:r>
            <a:r>
              <a:rPr lang="en-HK" sz="3600" b="1" dirty="0"/>
              <a:t>data integrity without ACK?</a:t>
            </a:r>
            <a:endParaRPr lang="en-C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D60E0-D36C-D3AF-9BFB-619302C6365C}"/>
              </a:ext>
            </a:extLst>
          </p:cNvPr>
          <p:cNvSpPr txBox="1"/>
          <p:nvPr/>
        </p:nvSpPr>
        <p:spPr>
          <a:xfrm>
            <a:off x="7020232" y="0"/>
            <a:ext cx="2123768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</a:rPr>
              <a:t>MagCode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FEC18-0888-4F7F-BAAC-A40A69100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641" y="216824"/>
            <a:ext cx="7907872" cy="485239"/>
          </a:xfrm>
        </p:spPr>
        <p:txBody>
          <a:bodyPr/>
          <a:lstStyle/>
          <a:p>
            <a:r>
              <a:rPr lang="en-US" altLang="zh-CN" sz="4000" dirty="0"/>
              <a:t>Fountain Codes</a:t>
            </a:r>
            <a:endParaRPr lang="zh-CN" alt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4B928-A3DD-6245-2DFB-FA9A45239BE2}"/>
              </a:ext>
            </a:extLst>
          </p:cNvPr>
          <p:cNvSpPr txBox="1"/>
          <p:nvPr/>
        </p:nvSpPr>
        <p:spPr>
          <a:xfrm>
            <a:off x="0" y="4189393"/>
            <a:ext cx="9144000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Data can be </a:t>
            </a:r>
            <a:r>
              <a:rPr lang="en-US" altLang="zh-CN" sz="2800" b="1" dirty="0">
                <a:solidFill>
                  <a:srgbClr val="FFFF00"/>
                </a:solidFill>
              </a:rPr>
              <a:t>fully</a:t>
            </a:r>
            <a:r>
              <a:rPr lang="en-US" altLang="zh-CN" sz="2800" b="1" dirty="0">
                <a:solidFill>
                  <a:schemeClr val="bg1"/>
                </a:solidFill>
              </a:rPr>
              <a:t> recovered with high probability given sufficient transmissions</a:t>
            </a:r>
            <a:endParaRPr lang="en-HK" altLang="zh-CN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F44F32-3A45-64E8-6764-3B89239D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1" y="1224500"/>
            <a:ext cx="5537198" cy="28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EEA88-E7BC-1D4F-9A34-105C01A439EC}"/>
              </a:ext>
            </a:extLst>
          </p:cNvPr>
          <p:cNvSpPr txBox="1"/>
          <p:nvPr/>
        </p:nvSpPr>
        <p:spPr>
          <a:xfrm>
            <a:off x="983916" y="2014406"/>
            <a:ext cx="7176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b="1" dirty="0">
                <a:solidFill>
                  <a:srgbClr val="C00000"/>
                </a:solidFill>
              </a:rPr>
              <a:t>Implementation &amp; Evaluation</a:t>
            </a:r>
            <a:endParaRPr lang="en-CN" sz="4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4A8C-3512-6A46-AD96-7FF39A82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5408" y="238878"/>
            <a:ext cx="4893182" cy="698682"/>
          </a:xfrm>
        </p:spPr>
        <p:txBody>
          <a:bodyPr/>
          <a:lstStyle/>
          <a:p>
            <a:r>
              <a:rPr lang="en-US" sz="4000" dirty="0"/>
              <a:t>Background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F48A09A-52BC-4076-9F24-44717312DDE9}"/>
              </a:ext>
            </a:extLst>
          </p:cNvPr>
          <p:cNvSpPr txBox="1"/>
          <p:nvPr/>
        </p:nvSpPr>
        <p:spPr>
          <a:xfrm>
            <a:off x="-1058" y="4609977"/>
            <a:ext cx="9145058" cy="546544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US" altLang="zh-CN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Contactless</a:t>
            </a:r>
            <a:r>
              <a:rPr lang="zh-CN" altLang="en-US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Payment</a:t>
            </a:r>
            <a:r>
              <a:rPr lang="zh-CN" altLang="en-US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is</a:t>
            </a:r>
            <a:r>
              <a:rPr lang="zh-CN" altLang="en-US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Booming</a:t>
            </a:r>
            <a:r>
              <a:rPr lang="zh-CN" altLang="en-US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in</a:t>
            </a:r>
            <a:r>
              <a:rPr lang="zh-CN" altLang="en-US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Post-COVID</a:t>
            </a:r>
            <a:r>
              <a:rPr lang="zh-CN" altLang="en-US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World</a:t>
            </a:r>
            <a:r>
              <a:rPr lang="zh-CN" altLang="en-US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</a:t>
            </a:r>
            <a:endParaRPr lang="en-US" sz="3200" b="1" dirty="0">
              <a:solidFill>
                <a:schemeClr val="bg1"/>
              </a:solidFill>
              <a:latin typeface="Neris Thin" panose="00000300000000000000" pitchFamily="50" charset="0"/>
              <a:ea typeface="Gulim" pitchFamily="34" charset="-127"/>
              <a:cs typeface="+mj-cs"/>
            </a:endParaRPr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05AA3355-5057-95BC-E90E-0BA2C15E31B3}"/>
              </a:ext>
            </a:extLst>
          </p:cNvPr>
          <p:cNvSpPr/>
          <p:nvPr/>
        </p:nvSpPr>
        <p:spPr>
          <a:xfrm>
            <a:off x="0" y="1028707"/>
            <a:ext cx="9143999" cy="4163909"/>
          </a:xfrm>
          <a:prstGeom prst="rect">
            <a:avLst/>
          </a:prstGeom>
          <a:solidFill>
            <a:srgbClr val="BFBFB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53" name="TextBox 4" hidden="1">
            <a:extLst>
              <a:ext uri="{FF2B5EF4-FFF2-40B4-BE49-F238E27FC236}">
                <a16:creationId xmlns:a16="http://schemas.microsoft.com/office/drawing/2014/main" id="{07D000BC-2E18-07A6-2466-71A082B08A98}"/>
              </a:ext>
            </a:extLst>
          </p:cNvPr>
          <p:cNvSpPr txBox="1"/>
          <p:nvPr/>
        </p:nvSpPr>
        <p:spPr>
          <a:xfrm>
            <a:off x="904809" y="2626943"/>
            <a:ext cx="7333323" cy="577321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US" sz="34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</a:rPr>
              <a:t>Voice assistants</a:t>
            </a:r>
            <a:r>
              <a:rPr lang="en-US" sz="34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are </a:t>
            </a:r>
            <a:r>
              <a:rPr lang="en-US" sz="3400" b="1" dirty="0">
                <a:solidFill>
                  <a:srgbClr val="FFFF00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NOT</a:t>
            </a:r>
            <a:r>
              <a:rPr lang="en-US" sz="34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 always safe!</a:t>
            </a:r>
          </a:p>
        </p:txBody>
      </p:sp>
      <p:pic>
        <p:nvPicPr>
          <p:cNvPr id="1026" name="Picture 2" descr="The Fraud Risks of Using QR Codes in Payments">
            <a:extLst>
              <a:ext uri="{FF2B5EF4-FFF2-40B4-BE49-F238E27FC236}">
                <a16:creationId xmlns:a16="http://schemas.microsoft.com/office/drawing/2014/main" id="{6B80A23E-14FA-9A9A-1309-5350E36D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704" y="1490485"/>
            <a:ext cx="4332293" cy="21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FC Mobile Payments: What Are They And How Do They Work?">
            <a:extLst>
              <a:ext uri="{FF2B5EF4-FFF2-40B4-BE49-F238E27FC236}">
                <a16:creationId xmlns:a16="http://schemas.microsoft.com/office/drawing/2014/main" id="{F3BF5B04-DB4A-82B6-08B1-7F3F287C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917" y="1447495"/>
            <a:ext cx="3923945" cy="220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1EEFE-34F5-A146-3FAC-90A121BECECA}"/>
              </a:ext>
            </a:extLst>
          </p:cNvPr>
          <p:cNvSpPr txBox="1"/>
          <p:nvPr/>
        </p:nvSpPr>
        <p:spPr>
          <a:xfrm>
            <a:off x="641227" y="3870776"/>
            <a:ext cx="3409246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Barcode-based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  <a:endParaRPr lang="en-HK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E330C3-80FA-7188-DAFC-3D6FD28BE1CE}"/>
              </a:ext>
            </a:extLst>
          </p:cNvPr>
          <p:cNvSpPr txBox="1"/>
          <p:nvPr/>
        </p:nvSpPr>
        <p:spPr>
          <a:xfrm>
            <a:off x="5543599" y="3870776"/>
            <a:ext cx="2949981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NFC-based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  <a:endParaRPr lang="en-HK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E12B5D-0C27-F974-B457-C134228198D5}"/>
              </a:ext>
            </a:extLst>
          </p:cNvPr>
          <p:cNvSpPr/>
          <p:nvPr/>
        </p:nvSpPr>
        <p:spPr>
          <a:xfrm>
            <a:off x="-1058" y="1036871"/>
            <a:ext cx="9145058" cy="4106629"/>
          </a:xfrm>
          <a:prstGeom prst="rect">
            <a:avLst/>
          </a:prstGeom>
          <a:solidFill>
            <a:srgbClr val="BFBFB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5451158-8E24-8CE6-09E2-20BDF7F6B6DA}"/>
              </a:ext>
            </a:extLst>
          </p:cNvPr>
          <p:cNvSpPr txBox="1"/>
          <p:nvPr/>
        </p:nvSpPr>
        <p:spPr>
          <a:xfrm>
            <a:off x="1650493" y="2224047"/>
            <a:ext cx="5503133" cy="1439096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HK" sz="3000" b="1" dirty="0">
                <a:solidFill>
                  <a:schemeClr val="bg1"/>
                </a:solidFill>
                <a:latin typeface="Neris Thin" panose="00000300000000000000"/>
                <a:ea typeface="Gulim" pitchFamily="34" charset="-127"/>
                <a:cs typeface="+mj-cs"/>
              </a:rPr>
              <a:t>Security</a:t>
            </a:r>
            <a:r>
              <a:rPr lang="en-US" sz="3000" b="1" dirty="0">
                <a:solidFill>
                  <a:srgbClr val="FFFF00"/>
                </a:solidFill>
                <a:latin typeface="Neris Thin" panose="00000300000000000000"/>
                <a:ea typeface="Gulim" pitchFamily="34" charset="-127"/>
                <a:cs typeface="+mj-cs"/>
              </a:rPr>
              <a:t>!</a:t>
            </a:r>
          </a:p>
          <a:p>
            <a:pPr algn="ctr" defTabSz="308055" latinLnBrk="1" hangingPunct="0"/>
            <a:r>
              <a:rPr lang="en-US" sz="3000" b="1" dirty="0">
                <a:solidFill>
                  <a:schemeClr val="bg1"/>
                </a:solidFill>
                <a:latin typeface="Neris Thin" panose="00000300000000000000"/>
                <a:ea typeface="Gulim" pitchFamily="34" charset="-127"/>
                <a:cs typeface="+mj-cs"/>
              </a:rPr>
              <a:t>User-friendly</a:t>
            </a:r>
            <a:r>
              <a:rPr lang="en-US" sz="3000" b="1" dirty="0">
                <a:solidFill>
                  <a:srgbClr val="FFFF00"/>
                </a:solidFill>
                <a:latin typeface="Neris Thin" panose="00000300000000000000"/>
                <a:ea typeface="Gulim" pitchFamily="34" charset="-127"/>
                <a:cs typeface="+mj-cs"/>
              </a:rPr>
              <a:t>!</a:t>
            </a:r>
          </a:p>
          <a:p>
            <a:pPr algn="ctr" defTabSz="308055" latinLnBrk="1" hangingPunct="0"/>
            <a:r>
              <a:rPr lang="en-US" sz="3000" b="1" dirty="0">
                <a:solidFill>
                  <a:schemeClr val="bg1"/>
                </a:solidFill>
                <a:latin typeface="Neris Thin" panose="00000300000000000000"/>
                <a:ea typeface="Gulim" pitchFamily="34" charset="-127"/>
                <a:cs typeface="+mj-cs"/>
              </a:rPr>
              <a:t>No alignment requirement</a:t>
            </a:r>
            <a:r>
              <a:rPr lang="en-US" sz="3000" b="1" dirty="0">
                <a:solidFill>
                  <a:srgbClr val="FFFF00"/>
                </a:solidFill>
                <a:latin typeface="Neris Thin" panose="00000300000000000000"/>
                <a:ea typeface="Gulim" pitchFamily="34" charset="-127"/>
                <a:cs typeface="+mj-cs"/>
              </a:rPr>
              <a:t>!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7A3529-1AA7-09DA-E762-06DAFF7B68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107" y="2313878"/>
            <a:ext cx="643287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1142999" y="295978"/>
            <a:ext cx="6858000" cy="610085"/>
          </a:xfrm>
        </p:spPr>
        <p:txBody>
          <a:bodyPr/>
          <a:lstStyle/>
          <a:p>
            <a:r>
              <a:rPr lang="en-US" sz="4000" dirty="0"/>
              <a:t>Implementation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C7967-661A-4625-9693-8C114DCA5D39}"/>
              </a:ext>
            </a:extLst>
          </p:cNvPr>
          <p:cNvSpPr txBox="1"/>
          <p:nvPr/>
        </p:nvSpPr>
        <p:spPr>
          <a:xfrm>
            <a:off x="6068060" y="2571750"/>
            <a:ext cx="2956405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HK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Setting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DE20A-C9DE-292F-2FDC-971CB58FC4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35" y="1139079"/>
            <a:ext cx="5673876" cy="271579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32EB5451-4ACF-8DD3-F6BC-429ABB39BB3A}"/>
              </a:ext>
            </a:extLst>
          </p:cNvPr>
          <p:cNvSpPr txBox="1"/>
          <p:nvPr/>
        </p:nvSpPr>
        <p:spPr>
          <a:xfrm>
            <a:off x="0" y="4033028"/>
            <a:ext cx="9144000" cy="1055608"/>
          </a:xfrm>
          <a:prstGeom prst="roundRect">
            <a:avLst/>
          </a:prstGeom>
          <a:solidFill>
            <a:srgbClr val="C00000">
              <a:alpha val="9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HK" altLang="zh-CN" sz="2800" b="1" dirty="0">
                <a:solidFill>
                  <a:schemeClr val="bg1"/>
                </a:solidFill>
              </a:rPr>
              <a:t>A mobile app is developed for the smartphone to receive the NFC-enable magnetic data packet.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08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AD377-F7ED-4270-8F06-C80F8F991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027" y="221218"/>
            <a:ext cx="8101946" cy="355925"/>
          </a:xfrm>
        </p:spPr>
        <p:txBody>
          <a:bodyPr/>
          <a:lstStyle/>
          <a:p>
            <a:r>
              <a:rPr lang="en-US" altLang="zh-CN" sz="4000" dirty="0"/>
              <a:t>Feasibility Results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2C78C-2198-364B-8E5E-C88AAEACCBAD}"/>
              </a:ext>
            </a:extLst>
          </p:cNvPr>
          <p:cNvSpPr txBox="1"/>
          <p:nvPr/>
        </p:nvSpPr>
        <p:spPr>
          <a:xfrm>
            <a:off x="-6702" y="4399062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</a:rPr>
              <a:t>MagCode</a:t>
            </a:r>
            <a:r>
              <a:rPr lang="en-US" altLang="zh-CN" sz="2800" b="1" dirty="0">
                <a:solidFill>
                  <a:schemeClr val="bg1"/>
                </a:solidFill>
              </a:rPr>
              <a:t> system was successfully tested in 11 smartphones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5D7111-DE18-6DA4-0D36-99F725328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03" y="1532662"/>
            <a:ext cx="9157403" cy="2549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E365D8-5261-82CA-B885-56F42179D96F}"/>
              </a:ext>
            </a:extLst>
          </p:cNvPr>
          <p:cNvSpPr/>
          <p:nvPr/>
        </p:nvSpPr>
        <p:spPr>
          <a:xfrm>
            <a:off x="8244061" y="2149311"/>
            <a:ext cx="757823" cy="1394606"/>
          </a:xfrm>
          <a:prstGeom prst="rect">
            <a:avLst/>
          </a:prstGeom>
          <a:solidFill>
            <a:srgbClr val="FF0000">
              <a:alpha val="20000"/>
            </a:srgbClr>
          </a:solidFill>
          <a:ln w="2222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B6DA34-EF2C-FFB1-4DFB-8AA34400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30" y="3270673"/>
            <a:ext cx="6163774" cy="999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C01C55-3CAF-04C8-0273-6CB64F156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592" y="1073447"/>
            <a:ext cx="5765760" cy="21386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D3AD377-F7ED-4270-8F06-C80F8F991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027" y="214638"/>
            <a:ext cx="8101946" cy="355925"/>
          </a:xfrm>
        </p:spPr>
        <p:txBody>
          <a:bodyPr/>
          <a:lstStyle/>
          <a:p>
            <a:r>
              <a:rPr lang="en-US" altLang="zh-CN" sz="4000" dirty="0"/>
              <a:t>Safety Check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67CB6-CCE5-55E0-21E7-E3CBEE3BFF35}"/>
              </a:ext>
            </a:extLst>
          </p:cNvPr>
          <p:cNvSpPr txBox="1"/>
          <p:nvPr/>
        </p:nvSpPr>
        <p:spPr>
          <a:xfrm>
            <a:off x="0" y="4199830"/>
            <a:ext cx="91440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The average similarity score between two images across different metrics is 97.2%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C47FBC-170B-70C8-FC88-ECF4FA2AD1E4}"/>
              </a:ext>
            </a:extLst>
          </p:cNvPr>
          <p:cNvSpPr/>
          <p:nvPr/>
        </p:nvSpPr>
        <p:spPr>
          <a:xfrm>
            <a:off x="-1058" y="1036871"/>
            <a:ext cx="9145058" cy="4106629"/>
          </a:xfrm>
          <a:prstGeom prst="rect">
            <a:avLst/>
          </a:prstGeom>
          <a:solidFill>
            <a:srgbClr val="BFBFB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C2B2C32-EAE6-0355-3C69-9BD76069A364}"/>
              </a:ext>
            </a:extLst>
          </p:cNvPr>
          <p:cNvSpPr txBox="1"/>
          <p:nvPr/>
        </p:nvSpPr>
        <p:spPr>
          <a:xfrm>
            <a:off x="297023" y="2506229"/>
            <a:ext cx="8547837" cy="577321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US" sz="3400" b="1" dirty="0" err="1">
                <a:solidFill>
                  <a:srgbClr val="FFFF00"/>
                </a:solidFill>
                <a:latin typeface="Neris Thin" panose="00000300000000000000" pitchFamily="50" charset="0"/>
                <a:ea typeface="Gulim" pitchFamily="34" charset="-127"/>
              </a:rPr>
              <a:t>MagCode</a:t>
            </a:r>
            <a:r>
              <a:rPr lang="en-US" sz="3400" b="1" dirty="0">
                <a:solidFill>
                  <a:srgbClr val="FFFF00"/>
                </a:solidFill>
                <a:latin typeface="Neris Thin" panose="00000300000000000000" pitchFamily="50" charset="0"/>
                <a:ea typeface="Gulim" pitchFamily="34" charset="-127"/>
              </a:rPr>
              <a:t> does not damage the camera sensor</a:t>
            </a:r>
          </a:p>
        </p:txBody>
      </p:sp>
    </p:spTree>
    <p:extLst>
      <p:ext uri="{BB962C8B-B14F-4D97-AF65-F5344CB8AC3E}">
        <p14:creationId xmlns:p14="http://schemas.microsoft.com/office/powerpoint/2010/main" val="17675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AD377-F7ED-4270-8F06-C80F8F9918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000" dirty="0"/>
              <a:t>Throughput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2C78C-2198-364B-8E5E-C88AAEACCBAD}"/>
              </a:ext>
            </a:extLst>
          </p:cNvPr>
          <p:cNvSpPr txBox="1"/>
          <p:nvPr/>
        </p:nvSpPr>
        <p:spPr>
          <a:xfrm>
            <a:off x="0" y="4308263"/>
            <a:ext cx="9144000" cy="86177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>
                <a:solidFill>
                  <a:schemeClr val="bg1"/>
                </a:solidFill>
              </a:rPr>
              <a:t>Even in a worse case P4, the communication throughput is 400 bps, which is sufficient to transmit an entire QR code V2 in </a:t>
            </a:r>
            <a:r>
              <a:rPr lang="en-US" altLang="zh-CN" sz="2500" b="1" dirty="0">
                <a:solidFill>
                  <a:srgbClr val="FFFF00"/>
                </a:solidFill>
              </a:rPr>
              <a:t>less than 1s</a:t>
            </a:r>
            <a:r>
              <a:rPr lang="en-US" altLang="zh-CN" sz="25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606CA7-D8C1-2FFA-CB58-CA1964DAD0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87"/>
          <a:stretch/>
        </p:blipFill>
        <p:spPr>
          <a:xfrm>
            <a:off x="2311007" y="1115567"/>
            <a:ext cx="4521986" cy="29207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A4E36C-FF5C-D9DE-0265-AE68F1168028}"/>
              </a:ext>
            </a:extLst>
          </p:cNvPr>
          <p:cNvSpPr/>
          <p:nvPr/>
        </p:nvSpPr>
        <p:spPr>
          <a:xfrm>
            <a:off x="5413247" y="1225296"/>
            <a:ext cx="521209" cy="2249424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25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AD377-F7ED-4270-8F06-C80F8F9918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000" dirty="0"/>
              <a:t>Bit Error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2C78C-2198-364B-8E5E-C88AAEACCBAD}"/>
              </a:ext>
            </a:extLst>
          </p:cNvPr>
          <p:cNvSpPr txBox="1"/>
          <p:nvPr/>
        </p:nvSpPr>
        <p:spPr>
          <a:xfrm>
            <a:off x="675302" y="4107097"/>
            <a:ext cx="7793396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The BER  increases as the increase of distance. 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(BER &lt;            when distance &lt; 20 mm 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29E93-6EF4-96BC-5DD9-5401436FA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8"/>
          <a:stretch/>
        </p:blipFill>
        <p:spPr>
          <a:xfrm>
            <a:off x="2202872" y="1078991"/>
            <a:ext cx="4575000" cy="2991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C9442-578D-D6B5-E002-414A9B5DA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60" y="4584150"/>
            <a:ext cx="723900" cy="355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0226FC-194A-7391-8D6B-FD235874DDAC}"/>
              </a:ext>
            </a:extLst>
          </p:cNvPr>
          <p:cNvSpPr/>
          <p:nvPr/>
        </p:nvSpPr>
        <p:spPr>
          <a:xfrm>
            <a:off x="2855682" y="2680854"/>
            <a:ext cx="3485483" cy="847217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080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AD377-F7ED-4270-8F06-C80F8F9918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000" dirty="0"/>
              <a:t>Impact of Transmit 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2C78C-2198-364B-8E5E-C88AAEACCBAD}"/>
              </a:ext>
            </a:extLst>
          </p:cNvPr>
          <p:cNvSpPr txBox="1"/>
          <p:nvPr/>
        </p:nvSpPr>
        <p:spPr>
          <a:xfrm>
            <a:off x="675302" y="4106423"/>
            <a:ext cx="7793396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</a:rPr>
              <a:t>MagCode</a:t>
            </a:r>
            <a:r>
              <a:rPr lang="en-US" altLang="zh-CN" sz="2800" b="1" dirty="0">
                <a:solidFill>
                  <a:schemeClr val="bg1"/>
                </a:solidFill>
              </a:rPr>
              <a:t> (50 </a:t>
            </a:r>
            <a:r>
              <a:rPr lang="en-US" altLang="zh-CN" sz="2800" b="1" dirty="0" err="1">
                <a:solidFill>
                  <a:schemeClr val="bg1"/>
                </a:solidFill>
              </a:rPr>
              <a:t>mW</a:t>
            </a:r>
            <a:r>
              <a:rPr lang="en-US" altLang="zh-CN" sz="2800" b="1" dirty="0">
                <a:solidFill>
                  <a:schemeClr val="bg1"/>
                </a:solidFill>
              </a:rPr>
              <a:t>) is more energy-efficient than conventional NFC (100 </a:t>
            </a:r>
            <a:r>
              <a:rPr lang="en-US" altLang="zh-CN" sz="2800" b="1" dirty="0" err="1">
                <a:solidFill>
                  <a:schemeClr val="bg1"/>
                </a:solidFill>
              </a:rPr>
              <a:t>mW</a:t>
            </a:r>
            <a:r>
              <a:rPr lang="en-US" altLang="zh-CN" sz="28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D9E9D-1D56-11D1-3998-0B73B2A48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615" y="1064508"/>
            <a:ext cx="4506292" cy="3014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F9711D-4906-E0D8-3D73-B44B4BE4E8C3}"/>
              </a:ext>
            </a:extLst>
          </p:cNvPr>
          <p:cNvSpPr/>
          <p:nvPr/>
        </p:nvSpPr>
        <p:spPr>
          <a:xfrm>
            <a:off x="3465575" y="1295245"/>
            <a:ext cx="457201" cy="2249424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534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AD377-F7ED-4270-8F06-C80F8F9918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000" dirty="0"/>
              <a:t>Impact of Distance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2C78C-2198-364B-8E5E-C88AAEACCBAD}"/>
              </a:ext>
            </a:extLst>
          </p:cNvPr>
          <p:cNvSpPr txBox="1"/>
          <p:nvPr/>
        </p:nvSpPr>
        <p:spPr>
          <a:xfrm>
            <a:off x="675302" y="4107097"/>
            <a:ext cx="7793396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The BER  increases as the increase of distance. 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(BER &lt;            when distance &lt; 20 mm 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29E93-6EF4-96BC-5DD9-5401436FA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8"/>
          <a:stretch/>
        </p:blipFill>
        <p:spPr>
          <a:xfrm>
            <a:off x="2202872" y="1078991"/>
            <a:ext cx="4575000" cy="2991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C9442-578D-D6B5-E002-414A9B5DA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60" y="4584150"/>
            <a:ext cx="723900" cy="355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0226FC-194A-7391-8D6B-FD235874DDAC}"/>
              </a:ext>
            </a:extLst>
          </p:cNvPr>
          <p:cNvSpPr/>
          <p:nvPr/>
        </p:nvSpPr>
        <p:spPr>
          <a:xfrm>
            <a:off x="2855682" y="2680854"/>
            <a:ext cx="3485483" cy="847217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106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33A57A8-7E3F-4E27-B030-00368A7774B5}"/>
              </a:ext>
            </a:extLst>
          </p:cNvPr>
          <p:cNvSpPr txBox="1">
            <a:spLocks/>
          </p:cNvSpPr>
          <p:nvPr/>
        </p:nvSpPr>
        <p:spPr>
          <a:xfrm>
            <a:off x="1298542" y="831343"/>
            <a:ext cx="6186488" cy="448659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A5002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b="1" dirty="0">
                <a:latin typeface="Helvetica" panose="020B0604020202020204" pitchFamily="34" charset="0"/>
                <a:cs typeface="Helvetica" panose="020B0604020202020204" pitchFamily="34" charset="0"/>
              </a:rPr>
              <a:t>Conclusion</a:t>
            </a:r>
          </a:p>
          <a:p>
            <a:pPr algn="ctr"/>
            <a:endParaRPr lang="zh-CN" altLang="en-US" sz="33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E1917-C31F-4585-9437-37AC4E395B57}"/>
              </a:ext>
            </a:extLst>
          </p:cNvPr>
          <p:cNvSpPr/>
          <p:nvPr/>
        </p:nvSpPr>
        <p:spPr>
          <a:xfrm>
            <a:off x="466415" y="1280002"/>
            <a:ext cx="8300514" cy="357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/>
              <a:t>We first propose a novel cross-technology communication system between an NFC reader and the camera.</a:t>
            </a:r>
          </a:p>
          <a:p>
            <a:pPr marL="342892" indent="-34289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1100" b="1" dirty="0"/>
          </a:p>
          <a:p>
            <a:pPr marL="342892" indent="-34289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/>
              <a:t>We demonstrate the feasibility and safety of such communication across mainstream smartphone models.</a:t>
            </a:r>
          </a:p>
          <a:p>
            <a:pPr marL="342892" indent="-34289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1100" b="1" dirty="0"/>
          </a:p>
          <a:p>
            <a:pPr marL="342892" indent="-34289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/>
              <a:t>We design and implement a stack of protocols to achieve such a simplex communication. </a:t>
            </a:r>
          </a:p>
          <a:p>
            <a:pPr marL="342892" indent="-342892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400" b="1" dirty="0"/>
          </a:p>
        </p:txBody>
      </p:sp>
      <p:pic>
        <p:nvPicPr>
          <p:cNvPr id="4" name="Picture 3" descr="A qr code with a dinosaur&#10;&#10;Description automatically generated">
            <a:extLst>
              <a:ext uri="{FF2B5EF4-FFF2-40B4-BE49-F238E27FC236}">
                <a16:creationId xmlns:a16="http://schemas.microsoft.com/office/drawing/2014/main" id="{56A42B9C-5E82-6B62-39CC-CD221BC76A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2" y="4312157"/>
            <a:ext cx="831343" cy="8313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9E81CA-0AB1-3D09-03FD-5DE0AA4C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5546" y="3980226"/>
            <a:ext cx="707215" cy="70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B83CA5-C769-4436-47BD-B9BF1E74A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8756" y="1456445"/>
            <a:ext cx="6186488" cy="14144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6000" dirty="0">
                <a:latin typeface="PT Sans" charset="-52"/>
                <a:ea typeface="PT Sans" charset="-52"/>
                <a:cs typeface="PT Sans" charset="-52"/>
              </a:rPr>
              <a:t>Thank You!</a:t>
            </a:r>
            <a:endParaRPr lang="zh-CN" altLang="en-US" sz="6000" dirty="0">
              <a:latin typeface="Berlin Sans FB" panose="020E0602020502020306" pitchFamily="34" charset="77"/>
              <a:ea typeface="宋体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04FB5-27D6-2800-2CE9-6F9BFDDE8173}"/>
              </a:ext>
            </a:extLst>
          </p:cNvPr>
          <p:cNvSpPr txBox="1"/>
          <p:nvPr/>
        </p:nvSpPr>
        <p:spPr>
          <a:xfrm>
            <a:off x="3114618" y="4579088"/>
            <a:ext cx="31392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donghui-dai.github.io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magcode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qr code with a dinosaur&#10;&#10;Description automatically generated">
            <a:extLst>
              <a:ext uri="{FF2B5EF4-FFF2-40B4-BE49-F238E27FC236}">
                <a16:creationId xmlns:a16="http://schemas.microsoft.com/office/drawing/2014/main" id="{99579A2F-2415-9766-CEFB-FB3D16EBCC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526" y="3286690"/>
            <a:ext cx="1293426" cy="129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BB8985-A025-1CB8-FB42-D682ABA2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279" y="3202013"/>
            <a:ext cx="1333500" cy="133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BF2125-0712-B677-0FA6-F40688D27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404" y="3203533"/>
            <a:ext cx="1320800" cy="133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AA470-D002-916B-DF9B-9ECE6D8C5128}"/>
              </a:ext>
            </a:extLst>
          </p:cNvPr>
          <p:cNvSpPr txBox="1"/>
          <p:nvPr/>
        </p:nvSpPr>
        <p:spPr>
          <a:xfrm>
            <a:off x="6164445" y="3692873"/>
            <a:ext cx="2854651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NFC-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supported Smartphone</a:t>
            </a:r>
            <a:endParaRPr lang="en-HK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0D07F-4F54-CE58-9D38-BB83E9E47E64}"/>
              </a:ext>
            </a:extLst>
          </p:cNvPr>
          <p:cNvSpPr txBox="1"/>
          <p:nvPr/>
        </p:nvSpPr>
        <p:spPr>
          <a:xfrm>
            <a:off x="145686" y="3694446"/>
            <a:ext cx="2616324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NFC-supported Smartphone</a:t>
            </a:r>
            <a:endParaRPr lang="en-HK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18F43-51D3-119A-41A5-8056816C2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234" y="1822566"/>
            <a:ext cx="2516193" cy="11574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C1DDC-38C9-458B-5B71-0A13594269C4}"/>
              </a:ext>
            </a:extLst>
          </p:cNvPr>
          <p:cNvGrpSpPr/>
          <p:nvPr/>
        </p:nvGrpSpPr>
        <p:grpSpPr>
          <a:xfrm>
            <a:off x="6206584" y="1502582"/>
            <a:ext cx="2773236" cy="1917200"/>
            <a:chOff x="6331276" y="1450627"/>
            <a:chExt cx="2773236" cy="1917200"/>
          </a:xfrm>
        </p:grpSpPr>
        <p:pic>
          <p:nvPicPr>
            <p:cNvPr id="1034" name="Picture 10" descr="Honor 榮耀8X Max (4+128GB) 價錢、規格及用家意見- 香港格價網Price.com.hk">
              <a:extLst>
                <a:ext uri="{FF2B5EF4-FFF2-40B4-BE49-F238E27FC236}">
                  <a16:creationId xmlns:a16="http://schemas.microsoft.com/office/drawing/2014/main" id="{DCCA37A0-ECEA-FC28-E6D3-82A1E34FFE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93827" y="1450627"/>
              <a:ext cx="1266833" cy="1517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C950D5-D4F1-C33F-6CC2-A1FA4D11D2AE}"/>
                </a:ext>
              </a:extLst>
            </p:cNvPr>
            <p:cNvSpPr txBox="1"/>
            <p:nvPr/>
          </p:nvSpPr>
          <p:spPr>
            <a:xfrm>
              <a:off x="7749974" y="3029273"/>
              <a:ext cx="1354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Honor 8x Max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2C7BC4-E83E-48AD-74AD-097BBCAAEF9B}"/>
                </a:ext>
              </a:extLst>
            </p:cNvPr>
            <p:cNvSpPr txBox="1"/>
            <p:nvPr/>
          </p:nvSpPr>
          <p:spPr>
            <a:xfrm>
              <a:off x="6386068" y="3029273"/>
              <a:ext cx="1021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OPPO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K9S</a:t>
              </a:r>
              <a:endParaRPr lang="en-US" sz="1600" dirty="0"/>
            </a:p>
          </p:txBody>
        </p:sp>
        <p:pic>
          <p:nvPicPr>
            <p:cNvPr id="24" name="Picture 14" descr="Oppo K9s Price in Hong Kong August 2023 - Mobileinto Hong Kong">
              <a:extLst>
                <a:ext uri="{FF2B5EF4-FFF2-40B4-BE49-F238E27FC236}">
                  <a16:creationId xmlns:a16="http://schemas.microsoft.com/office/drawing/2014/main" id="{0DFEFA6E-E52E-D8FE-AFD0-1D7E2CB11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1276" y="1475405"/>
              <a:ext cx="1145240" cy="1517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CCF359-DBD6-C423-2CD0-AF1D8ACC9372}"/>
              </a:ext>
            </a:extLst>
          </p:cNvPr>
          <p:cNvGrpSpPr/>
          <p:nvPr/>
        </p:nvGrpSpPr>
        <p:grpSpPr>
          <a:xfrm>
            <a:off x="53828" y="1375636"/>
            <a:ext cx="2810830" cy="2122481"/>
            <a:chOff x="116174" y="1375636"/>
            <a:chExt cx="2810830" cy="21224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8C7AF5-BE2F-6676-92F8-AAAB7855AE98}"/>
                </a:ext>
              </a:extLst>
            </p:cNvPr>
            <p:cNvSpPr txBox="1"/>
            <p:nvPr/>
          </p:nvSpPr>
          <p:spPr>
            <a:xfrm>
              <a:off x="1013228" y="3159563"/>
              <a:ext cx="13083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iPhone Series</a:t>
              </a:r>
            </a:p>
          </p:txBody>
        </p:sp>
        <p:pic>
          <p:nvPicPr>
            <p:cNvPr id="1036" name="Picture 12" descr="Apple iPhone 15 series buying guide: Which model best suits you? -  HardwareZone.com.sg">
              <a:extLst>
                <a:ext uri="{FF2B5EF4-FFF2-40B4-BE49-F238E27FC236}">
                  <a16:creationId xmlns:a16="http://schemas.microsoft.com/office/drawing/2014/main" id="{311DB926-FED3-C5D3-9DD5-6C825B976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74" y="1375636"/>
              <a:ext cx="2810830" cy="187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444A8C-3512-6A46-AD96-7FF39A82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5408" y="238878"/>
            <a:ext cx="4893182" cy="698682"/>
          </a:xfrm>
        </p:spPr>
        <p:txBody>
          <a:bodyPr/>
          <a:lstStyle/>
          <a:p>
            <a:r>
              <a:rPr lang="en-US" altLang="zh-CN" sz="4000" dirty="0"/>
              <a:t>Motivation</a:t>
            </a:r>
            <a:endParaRPr lang="en-US" sz="4000" dirty="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F48A09A-52BC-4076-9F24-44717312DDE9}"/>
              </a:ext>
            </a:extLst>
          </p:cNvPr>
          <p:cNvSpPr txBox="1"/>
          <p:nvPr/>
        </p:nvSpPr>
        <p:spPr>
          <a:xfrm>
            <a:off x="-1058" y="4609977"/>
            <a:ext cx="9145058" cy="546544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HK" altLang="zh-CN" sz="32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Not All Cell Phones Support NFC Function</a:t>
            </a:r>
            <a:endParaRPr lang="en-US" sz="3200" b="1" dirty="0">
              <a:solidFill>
                <a:schemeClr val="bg1"/>
              </a:solidFill>
              <a:latin typeface="Neris Thin" panose="00000300000000000000" pitchFamily="50" charset="0"/>
              <a:ea typeface="Gulim" pitchFamily="34" charset="-127"/>
              <a:cs typeface="+mj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5AA3355-5057-95BC-E90E-0BA2C15E31B3}"/>
              </a:ext>
            </a:extLst>
          </p:cNvPr>
          <p:cNvSpPr/>
          <p:nvPr/>
        </p:nvSpPr>
        <p:spPr>
          <a:xfrm>
            <a:off x="0" y="1039091"/>
            <a:ext cx="9143999" cy="4153525"/>
          </a:xfrm>
          <a:prstGeom prst="rect">
            <a:avLst/>
          </a:prstGeom>
          <a:solidFill>
            <a:schemeClr val="bg2">
              <a:lumMod val="75000"/>
              <a:alpha val="6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>
              <a:noFill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83FD768-92A8-762B-736F-F6F44DD4ED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65E363B9-1996-F632-4988-D0A94D03A6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5FECE58A-690C-B975-0660-DCF3E9C98325}"/>
              </a:ext>
            </a:extLst>
          </p:cNvPr>
          <p:cNvSpPr txBox="1"/>
          <p:nvPr/>
        </p:nvSpPr>
        <p:spPr>
          <a:xfrm>
            <a:off x="381112" y="2556151"/>
            <a:ext cx="8379657" cy="1192875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US" sz="34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</a:rPr>
              <a:t>About </a:t>
            </a:r>
            <a:r>
              <a:rPr lang="en-US" sz="4000" b="1" dirty="0">
                <a:solidFill>
                  <a:srgbClr val="FFFF00"/>
                </a:solidFill>
                <a:latin typeface="Neris Thin" panose="00000300000000000000" pitchFamily="50" charset="0"/>
                <a:ea typeface="Gulim" pitchFamily="34" charset="-127"/>
              </a:rPr>
              <a:t>80%</a:t>
            </a:r>
            <a:r>
              <a:rPr lang="en-US" sz="34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</a:rPr>
              <a:t> of the global population does </a:t>
            </a:r>
            <a:r>
              <a:rPr lang="en-US" sz="4000" b="1" dirty="0">
                <a:solidFill>
                  <a:srgbClr val="FFFF00"/>
                </a:solidFill>
                <a:latin typeface="Neris Thin" panose="00000300000000000000" pitchFamily="50" charset="0"/>
                <a:ea typeface="Gulim" pitchFamily="34" charset="-127"/>
              </a:rPr>
              <a:t>not</a:t>
            </a:r>
            <a:r>
              <a:rPr lang="en-US" sz="34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</a:rPr>
              <a:t> use NFC function in their cellphones today [1]</a:t>
            </a:r>
            <a:endParaRPr lang="en-US" sz="3400" b="1" dirty="0">
              <a:solidFill>
                <a:schemeClr val="bg1"/>
              </a:solidFill>
              <a:latin typeface="Neris Thin" panose="00000300000000000000" pitchFamily="50" charset="0"/>
              <a:ea typeface="Gulim" pitchFamily="34" charset="-127"/>
              <a:cs typeface="+mj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EBD11-A944-5B33-041A-48A3F8513C33}"/>
              </a:ext>
            </a:extLst>
          </p:cNvPr>
          <p:cNvGrpSpPr/>
          <p:nvPr/>
        </p:nvGrpSpPr>
        <p:grpSpPr>
          <a:xfrm>
            <a:off x="83340" y="1152391"/>
            <a:ext cx="3060984" cy="1091157"/>
            <a:chOff x="347234" y="1646600"/>
            <a:chExt cx="3060984" cy="109115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83C9D9-F5AF-D815-3C24-950B081EE153}"/>
                </a:ext>
              </a:extLst>
            </p:cNvPr>
            <p:cNvSpPr/>
            <p:nvPr/>
          </p:nvSpPr>
          <p:spPr>
            <a:xfrm>
              <a:off x="347234" y="1646600"/>
              <a:ext cx="3060984" cy="109115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50B68F-A994-6A54-587C-BF20A177F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9597" y="1707466"/>
              <a:ext cx="2956258" cy="10149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D2E80F-B99A-4009-72D0-599473B4CA58}"/>
              </a:ext>
            </a:extLst>
          </p:cNvPr>
          <p:cNvSpPr txBox="1"/>
          <p:nvPr/>
        </p:nvSpPr>
        <p:spPr>
          <a:xfrm>
            <a:off x="941179" y="4707050"/>
            <a:ext cx="7112889" cy="369332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HK" sz="1800" dirty="0">
                <a:solidFill>
                  <a:schemeClr val="bg1"/>
                </a:solidFill>
                <a:effectLst/>
                <a:latin typeface="LinLibertineT"/>
              </a:rPr>
              <a:t>[1] “Worldwide NFC Technology Use Surges Over Last 24 Months,” 2022. </a:t>
            </a:r>
            <a:endParaRPr lang="en-HK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752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52" grpId="0" animBg="1"/>
      <p:bldP spid="1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4A8C-3512-6A46-AD96-7FF39A82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581" y="170925"/>
            <a:ext cx="5580827" cy="579168"/>
          </a:xfrm>
        </p:spPr>
        <p:txBody>
          <a:bodyPr/>
          <a:lstStyle/>
          <a:p>
            <a:r>
              <a:rPr lang="en-US" sz="4000" dirty="0"/>
              <a:t>Our</a:t>
            </a:r>
            <a:r>
              <a:rPr lang="zh-CN" altLang="en-US" sz="4000" dirty="0"/>
              <a:t> </a:t>
            </a:r>
            <a:r>
              <a:rPr lang="en-US" sz="4000" dirty="0"/>
              <a:t>Findings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A6ED705-AA0E-60F8-25EF-F7BBED2A3EDC}"/>
              </a:ext>
            </a:extLst>
          </p:cNvPr>
          <p:cNvSpPr txBox="1"/>
          <p:nvPr/>
        </p:nvSpPr>
        <p:spPr>
          <a:xfrm>
            <a:off x="1" y="4661100"/>
            <a:ext cx="9143999" cy="515766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US" sz="30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Tap Cellphone Camera on the NFC Reader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C8DB4C-6CB7-540A-97A8-C6809AFCB8FA}"/>
              </a:ext>
            </a:extLst>
          </p:cNvPr>
          <p:cNvGrpSpPr/>
          <p:nvPr/>
        </p:nvGrpSpPr>
        <p:grpSpPr>
          <a:xfrm>
            <a:off x="4805228" y="1310611"/>
            <a:ext cx="4032017" cy="2863072"/>
            <a:chOff x="256978" y="1488032"/>
            <a:chExt cx="4032017" cy="286307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3B117F-40A2-9A4D-77E6-DDDCC67A105D}"/>
                </a:ext>
              </a:extLst>
            </p:cNvPr>
            <p:cNvSpPr txBox="1"/>
            <p:nvPr/>
          </p:nvSpPr>
          <p:spPr>
            <a:xfrm>
              <a:off x="379332" y="3950994"/>
              <a:ext cx="378730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</a:rPr>
                <a:t>NFC Principle: </a:t>
              </a:r>
              <a:r>
                <a:rPr lang="en-US" altLang="zh-CN" sz="2000" b="1" dirty="0"/>
                <a:t>Magnetic Coupling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5EAF31-A068-3C24-9C35-C862E936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978" y="1488032"/>
              <a:ext cx="4032017" cy="236580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B5C4BB-86A5-182B-C560-B5BE90F8A182}"/>
              </a:ext>
            </a:extLst>
          </p:cNvPr>
          <p:cNvGrpSpPr/>
          <p:nvPr/>
        </p:nvGrpSpPr>
        <p:grpSpPr>
          <a:xfrm>
            <a:off x="145869" y="1772674"/>
            <a:ext cx="4070550" cy="2396084"/>
            <a:chOff x="4855006" y="1914731"/>
            <a:chExt cx="4070550" cy="2396084"/>
          </a:xfrm>
        </p:grpSpPr>
        <p:pic>
          <p:nvPicPr>
            <p:cNvPr id="1026" name="Picture 2" descr="Alvarado's Tap-and-GO Ticket Solution - Alvarado MFG">
              <a:extLst>
                <a:ext uri="{FF2B5EF4-FFF2-40B4-BE49-F238E27FC236}">
                  <a16:creationId xmlns:a16="http://schemas.microsoft.com/office/drawing/2014/main" id="{FEC46CDD-BADA-0EB8-1D99-C2C5F8104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006" y="1914731"/>
              <a:ext cx="4070550" cy="1867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1D0011-284D-992E-2D90-230E09E14562}"/>
                </a:ext>
              </a:extLst>
            </p:cNvPr>
            <p:cNvSpPr txBox="1"/>
            <p:nvPr/>
          </p:nvSpPr>
          <p:spPr>
            <a:xfrm>
              <a:off x="4953660" y="3910705"/>
              <a:ext cx="378730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</a:rPr>
                <a:t>NFC Usage: </a:t>
              </a:r>
              <a:r>
                <a:rPr lang="en-US" altLang="zh-CN" sz="2000" b="1" dirty="0"/>
                <a:t>Tap &amp; Go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C1445C5-63F7-C6CD-CC10-F47E26B73182}"/>
              </a:ext>
            </a:extLst>
          </p:cNvPr>
          <p:cNvSpPr/>
          <p:nvPr/>
        </p:nvSpPr>
        <p:spPr>
          <a:xfrm>
            <a:off x="0" y="1024291"/>
            <a:ext cx="9145058" cy="4139995"/>
          </a:xfrm>
          <a:prstGeom prst="rect">
            <a:avLst/>
          </a:prstGeom>
          <a:solidFill>
            <a:srgbClr val="BFBFB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304E867-FA74-42AC-F706-03FDAA36FA9F}"/>
              </a:ext>
            </a:extLst>
          </p:cNvPr>
          <p:cNvSpPr txBox="1"/>
          <p:nvPr/>
        </p:nvSpPr>
        <p:spPr>
          <a:xfrm>
            <a:off x="227589" y="2171804"/>
            <a:ext cx="8753607" cy="1162097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US" sz="36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</a:rPr>
              <a:t>Cameras suffer from </a:t>
            </a:r>
            <a:r>
              <a:rPr lang="en-US" sz="3600" b="1" dirty="0">
                <a:solidFill>
                  <a:srgbClr val="FFFF00"/>
                </a:solidFill>
                <a:latin typeface="Neris Thin" panose="00000300000000000000" pitchFamily="50" charset="0"/>
                <a:ea typeface="Gulim" pitchFamily="34" charset="-127"/>
              </a:rPr>
              <a:t>magnetic interference </a:t>
            </a:r>
          </a:p>
          <a:p>
            <a:pPr algn="ctr" defTabSz="308055" latinLnBrk="1" hangingPunct="0"/>
            <a:r>
              <a:rPr lang="en-US" sz="36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</a:rPr>
              <a:t>generated by an NFC reader!</a:t>
            </a:r>
          </a:p>
        </p:txBody>
      </p:sp>
    </p:spTree>
    <p:extLst>
      <p:ext uri="{BB962C8B-B14F-4D97-AF65-F5344CB8AC3E}">
        <p14:creationId xmlns:p14="http://schemas.microsoft.com/office/powerpoint/2010/main" val="23896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4A8C-3512-6A46-AD96-7FF39A82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581" y="170925"/>
            <a:ext cx="6032093" cy="579168"/>
          </a:xfrm>
        </p:spPr>
        <p:txBody>
          <a:bodyPr/>
          <a:lstStyle/>
          <a:p>
            <a:r>
              <a:rPr lang="en-US" sz="4000" dirty="0"/>
              <a:t>Our</a:t>
            </a:r>
            <a:r>
              <a:rPr lang="zh-CN" altLang="en-US" sz="4000" dirty="0"/>
              <a:t> </a:t>
            </a:r>
            <a:r>
              <a:rPr lang="en-US" sz="4000" dirty="0"/>
              <a:t>Findings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F020A-3910-E46E-8BC3-5D266BF5DB60}"/>
              </a:ext>
            </a:extLst>
          </p:cNvPr>
          <p:cNvSpPr txBox="1"/>
          <p:nvPr/>
        </p:nvSpPr>
        <p:spPr>
          <a:xfrm>
            <a:off x="358630" y="3967375"/>
            <a:ext cx="8455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400" b="1" dirty="0">
                <a:latin typeface="Arial" panose="020B0604020202020204" pitchFamily="34" charset="0"/>
                <a:cs typeface="Arial" panose="020B0604020202020204" pitchFamily="34" charset="0"/>
              </a:rPr>
              <a:t>The image shows </a:t>
            </a:r>
            <a:r>
              <a:rPr lang="en-HK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alternant stripes</a:t>
            </a:r>
            <a:r>
              <a:rPr lang="en-HK" sz="2400" b="1" dirty="0">
                <a:latin typeface="Arial" panose="020B0604020202020204" pitchFamily="34" charset="0"/>
                <a:cs typeface="Arial" panose="020B0604020202020204" pitchFamily="34" charset="0"/>
              </a:rPr>
              <a:t> when the camera is close to an NFC reader due to the magnetic interference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7CD18-A534-40B3-0657-490FCA493F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2" y="1286884"/>
            <a:ext cx="8795646" cy="242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4A8C-3512-6A46-AD96-7FF39A82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643" y="234703"/>
            <a:ext cx="7222711" cy="579168"/>
          </a:xfrm>
        </p:spPr>
        <p:txBody>
          <a:bodyPr/>
          <a:lstStyle/>
          <a:p>
            <a:r>
              <a:rPr lang="en-US" sz="4000" dirty="0"/>
              <a:t>Our</a:t>
            </a:r>
            <a:r>
              <a:rPr lang="zh-CN" altLang="en-US" sz="4000" dirty="0"/>
              <a:t> </a:t>
            </a:r>
            <a:r>
              <a:rPr lang="en-US" sz="4000" dirty="0"/>
              <a:t>Findings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A6ED705-AA0E-60F8-25EF-F7BBED2A3EDC}"/>
              </a:ext>
            </a:extLst>
          </p:cNvPr>
          <p:cNvSpPr txBox="1"/>
          <p:nvPr/>
        </p:nvSpPr>
        <p:spPr>
          <a:xfrm>
            <a:off x="1" y="4661100"/>
            <a:ext cx="9143999" cy="515766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55" latinLnBrk="1" hangingPunct="0"/>
            <a:r>
              <a:rPr lang="en-US" sz="2900" b="1" dirty="0">
                <a:solidFill>
                  <a:schemeClr val="bg1"/>
                </a:solidFill>
                <a:latin typeface="Neris Thin" panose="00000300000000000000" pitchFamily="50" charset="0"/>
                <a:ea typeface="Gulim" pitchFamily="34" charset="-127"/>
                <a:cs typeface="+mj-cs"/>
              </a:rPr>
              <a:t>Magnetic-inductive Barcode-like Strips on Captured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73BBD-318F-0324-FBD1-C849EA60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7" y="1123115"/>
            <a:ext cx="8904585" cy="26732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8A5213-065C-63C7-7206-D4080BD690D1}"/>
              </a:ext>
            </a:extLst>
          </p:cNvPr>
          <p:cNvGrpSpPr/>
          <p:nvPr/>
        </p:nvGrpSpPr>
        <p:grpSpPr>
          <a:xfrm>
            <a:off x="376952" y="3942990"/>
            <a:ext cx="8390096" cy="540306"/>
            <a:chOff x="376952" y="3942990"/>
            <a:chExt cx="8390096" cy="540306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3D Model 6" descr="Slim Arrow">
                  <a:extLst>
                    <a:ext uri="{FF2B5EF4-FFF2-40B4-BE49-F238E27FC236}">
                      <a16:creationId xmlns:a16="http://schemas.microsoft.com/office/drawing/2014/main" id="{C0CD24A7-1617-687D-54D5-C1E676DC5E54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530507430"/>
                    </p:ext>
                  </p:extLst>
                </p:nvPr>
              </p:nvGraphicFramePr>
              <p:xfrm>
                <a:off x="2491488" y="3942990"/>
                <a:ext cx="4460123" cy="540306"/>
              </p:xfrm>
              <a:graphic>
                <a:graphicData uri="http://schemas.microsoft.com/office/drawing/2017/model3d">
                  <am3d:model3d r:embed="rId4">
                    <am3d:spPr>
                      <a:xfrm>
                        <a:off x="0" y="0"/>
                        <a:ext cx="4460123" cy="540306"/>
                      </a:xfrm>
                      <a:prstGeom prst="rect">
                        <a:avLst/>
                      </a:prstGeom>
                    </am3d:spPr>
                    <am3d:camera>
                      <am3d:pos x="0" y="0" z="5162706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815004" d="1000000"/>
                      <am3d:preTrans dx="0" dy="-7167462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49126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3D Model 6" descr="Slim Arrow">
                  <a:extLst>
                    <a:ext uri="{FF2B5EF4-FFF2-40B4-BE49-F238E27FC236}">
                      <a16:creationId xmlns:a16="http://schemas.microsoft.com/office/drawing/2014/main" id="{C0CD24A7-1617-687D-54D5-C1E676DC5E5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91488" y="3942990"/>
                  <a:ext cx="4460123" cy="54030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96E4C0-5862-E327-C674-3566C7EB7065}"/>
                </a:ext>
              </a:extLst>
            </p:cNvPr>
            <p:cNvSpPr txBox="1"/>
            <p:nvPr/>
          </p:nvSpPr>
          <p:spPr>
            <a:xfrm>
              <a:off x="376952" y="3982311"/>
              <a:ext cx="35366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Frequency Increasing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22ADE4-BB4F-23D2-E41C-3C61EC8B8C8C}"/>
                </a:ext>
              </a:extLst>
            </p:cNvPr>
            <p:cNvSpPr txBox="1"/>
            <p:nvPr/>
          </p:nvSpPr>
          <p:spPr>
            <a:xfrm>
              <a:off x="5673880" y="4028694"/>
              <a:ext cx="30931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 Strips Appear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5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204C0-68FC-F29C-3095-C0BEDCBEA7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30" y="1225254"/>
            <a:ext cx="4756419" cy="29027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C5BA10-523F-9277-4C24-00CA1B880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37" y="244592"/>
            <a:ext cx="9023925" cy="579168"/>
          </a:xfrm>
        </p:spPr>
        <p:txBody>
          <a:bodyPr/>
          <a:lstStyle/>
          <a:p>
            <a:r>
              <a:rPr lang="en-HK" sz="3200" dirty="0"/>
              <a:t>Why Alternant Strips?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8FC8D-5FE5-0826-59CD-10C00C61AEEE}"/>
              </a:ext>
            </a:extLst>
          </p:cNvPr>
          <p:cNvSpPr txBox="1"/>
          <p:nvPr/>
        </p:nvSpPr>
        <p:spPr>
          <a:xfrm>
            <a:off x="-6631" y="4312503"/>
            <a:ext cx="9150631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magnetic field imposes interference on the image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line-by-line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to image sensor’s 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line-wise readout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BAE831-770F-7C39-14DE-A43784B44BDC}"/>
              </a:ext>
            </a:extLst>
          </p:cNvPr>
          <p:cNvGrpSpPr/>
          <p:nvPr/>
        </p:nvGrpSpPr>
        <p:grpSpPr>
          <a:xfrm>
            <a:off x="4913901" y="1247893"/>
            <a:ext cx="4172846" cy="2945586"/>
            <a:chOff x="4913901" y="1247893"/>
            <a:chExt cx="4172846" cy="29455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B9C8AE-F7C8-F705-E5B6-CA3AFDB139C6}"/>
                </a:ext>
              </a:extLst>
            </p:cNvPr>
            <p:cNvSpPr/>
            <p:nvPr/>
          </p:nvSpPr>
          <p:spPr>
            <a:xfrm>
              <a:off x="4958488" y="1406012"/>
              <a:ext cx="817582" cy="376517"/>
            </a:xfrm>
            <a:prstGeom prst="rect">
              <a:avLst/>
            </a:prstGeom>
            <a:solidFill>
              <a:srgbClr val="68BC3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4161EF-20EF-F9A0-A9D5-CE0C98E1BB8C}"/>
                </a:ext>
              </a:extLst>
            </p:cNvPr>
            <p:cNvSpPr/>
            <p:nvPr/>
          </p:nvSpPr>
          <p:spPr>
            <a:xfrm>
              <a:off x="5776070" y="1948555"/>
              <a:ext cx="817582" cy="376517"/>
            </a:xfrm>
            <a:prstGeom prst="rect">
              <a:avLst/>
            </a:prstGeom>
            <a:solidFill>
              <a:srgbClr val="68BC3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9FD228-5CBF-3F11-7CFD-00F0C25BF3D2}"/>
                </a:ext>
              </a:extLst>
            </p:cNvPr>
            <p:cNvSpPr/>
            <p:nvPr/>
          </p:nvSpPr>
          <p:spPr>
            <a:xfrm>
              <a:off x="6593652" y="2599007"/>
              <a:ext cx="817582" cy="376517"/>
            </a:xfrm>
            <a:prstGeom prst="rect">
              <a:avLst/>
            </a:prstGeom>
            <a:solidFill>
              <a:srgbClr val="68BC3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925A5C-B8FA-48B4-A1F0-82C455BF2E62}"/>
                </a:ext>
              </a:extLst>
            </p:cNvPr>
            <p:cNvSpPr/>
            <p:nvPr/>
          </p:nvSpPr>
          <p:spPr>
            <a:xfrm>
              <a:off x="7411234" y="3172425"/>
              <a:ext cx="817582" cy="376517"/>
            </a:xfrm>
            <a:prstGeom prst="rect">
              <a:avLst/>
            </a:prstGeom>
            <a:solidFill>
              <a:srgbClr val="68BC3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20A34A2-C2D4-20D1-E55A-313C9978FDA1}"/>
                </a:ext>
              </a:extLst>
            </p:cNvPr>
            <p:cNvCxnSpPr>
              <a:cxnSpLocks/>
            </p:cNvCxnSpPr>
            <p:nvPr/>
          </p:nvCxnSpPr>
          <p:spPr>
            <a:xfrm>
              <a:off x="5776070" y="1594270"/>
              <a:ext cx="294134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137DD17-75ED-F19F-7CBF-E8AA68A21897}"/>
                </a:ext>
              </a:extLst>
            </p:cNvPr>
            <p:cNvCxnSpPr>
              <a:cxnSpLocks/>
            </p:cNvCxnSpPr>
            <p:nvPr/>
          </p:nvCxnSpPr>
          <p:spPr>
            <a:xfrm>
              <a:off x="6593652" y="2157102"/>
              <a:ext cx="212376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3534A14-D038-03DC-13E6-DC7AE4CBB49B}"/>
                </a:ext>
              </a:extLst>
            </p:cNvPr>
            <p:cNvCxnSpPr>
              <a:cxnSpLocks/>
            </p:cNvCxnSpPr>
            <p:nvPr/>
          </p:nvCxnSpPr>
          <p:spPr>
            <a:xfrm>
              <a:off x="7411234" y="2810990"/>
              <a:ext cx="130618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3ADB0FD-9475-6702-F79F-F10D49B98F6C}"/>
                </a:ext>
              </a:extLst>
            </p:cNvPr>
            <p:cNvCxnSpPr>
              <a:cxnSpLocks/>
            </p:cNvCxnSpPr>
            <p:nvPr/>
          </p:nvCxnSpPr>
          <p:spPr>
            <a:xfrm>
              <a:off x="8228816" y="3393696"/>
              <a:ext cx="4885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32FC30-197B-5480-86F1-38696FE3EAAD}"/>
                </a:ext>
              </a:extLst>
            </p:cNvPr>
            <p:cNvSpPr txBox="1"/>
            <p:nvPr/>
          </p:nvSpPr>
          <p:spPr>
            <a:xfrm rot="5400000">
              <a:off x="7462044" y="2503264"/>
              <a:ext cx="288007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Read out line by line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188290-6A95-1E4E-907B-500456B95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3901" y="3761679"/>
              <a:ext cx="3848100" cy="4318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A663772-B3E0-B939-88BE-AFEF7F085CA9}"/>
                </a:ext>
              </a:extLst>
            </p:cNvPr>
            <p:cNvCxnSpPr>
              <a:cxnSpLocks/>
            </p:cNvCxnSpPr>
            <p:nvPr/>
          </p:nvCxnSpPr>
          <p:spPr>
            <a:xfrm>
              <a:off x="6184861" y="2325072"/>
              <a:ext cx="0" cy="148213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392A24A-B429-1C9B-AAC1-21683E3CEE42}"/>
                </a:ext>
              </a:extLst>
            </p:cNvPr>
            <p:cNvCxnSpPr>
              <a:cxnSpLocks/>
            </p:cNvCxnSpPr>
            <p:nvPr/>
          </p:nvCxnSpPr>
          <p:spPr>
            <a:xfrm>
              <a:off x="5379043" y="1777076"/>
              <a:ext cx="0" cy="20385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538C120-95B6-92DB-DAA3-24BE8034C113}"/>
                </a:ext>
              </a:extLst>
            </p:cNvPr>
            <p:cNvCxnSpPr>
              <a:cxnSpLocks/>
            </p:cNvCxnSpPr>
            <p:nvPr/>
          </p:nvCxnSpPr>
          <p:spPr>
            <a:xfrm>
              <a:off x="7002443" y="2964312"/>
              <a:ext cx="0" cy="84289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72DD1EA-6E9D-3ABA-6D4A-5293C62463B1}"/>
                </a:ext>
              </a:extLst>
            </p:cNvPr>
            <p:cNvCxnSpPr>
              <a:cxnSpLocks/>
            </p:cNvCxnSpPr>
            <p:nvPr/>
          </p:nvCxnSpPr>
          <p:spPr>
            <a:xfrm>
              <a:off x="7820025" y="3548942"/>
              <a:ext cx="0" cy="25826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69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1143000" y="230608"/>
            <a:ext cx="6858000" cy="610085"/>
          </a:xfrm>
        </p:spPr>
        <p:txBody>
          <a:bodyPr/>
          <a:lstStyle/>
          <a:p>
            <a:r>
              <a:rPr lang="en-US" sz="4000" dirty="0"/>
              <a:t>Proposed Communication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2A233-51FF-0F0D-EA56-BD3B5EC0D604}"/>
              </a:ext>
            </a:extLst>
          </p:cNvPr>
          <p:cNvSpPr txBox="1"/>
          <p:nvPr/>
        </p:nvSpPr>
        <p:spPr>
          <a:xfrm>
            <a:off x="339699" y="1138448"/>
            <a:ext cx="859657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a simplex communication from an NFC reader to a camera, akin to scanning barcodes!</a:t>
            </a:r>
            <a:r>
              <a:rPr lang="en-HK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7DF8B-6A1D-E67E-4F0C-6CD7D7D4F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4" y="2421088"/>
            <a:ext cx="8945506" cy="2491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91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4A8C-3512-6A46-AD96-7FF39A82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14" y="242099"/>
            <a:ext cx="3085771" cy="706168"/>
          </a:xfrm>
        </p:spPr>
        <p:txBody>
          <a:bodyPr/>
          <a:lstStyle/>
          <a:p>
            <a:r>
              <a:rPr lang="en-US" altLang="zh-CN" sz="4000" dirty="0"/>
              <a:t>Demo</a:t>
            </a:r>
            <a:r>
              <a:rPr lang="zh-CN" altLang="en-US" sz="4000" dirty="0"/>
              <a:t> </a:t>
            </a:r>
            <a:r>
              <a:rPr lang="en-US" altLang="zh-CN" sz="4000" dirty="0"/>
              <a:t>Video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68625-160C-F7A5-AF01-A43F4E8B3D87}"/>
              </a:ext>
            </a:extLst>
          </p:cNvPr>
          <p:cNvSpPr txBox="1"/>
          <p:nvPr/>
        </p:nvSpPr>
        <p:spPr>
          <a:xfrm>
            <a:off x="2587769" y="2844800"/>
            <a:ext cx="396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donghui-dai.github.io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magcode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2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heme/theme1.xml><?xml version="1.0" encoding="utf-8"?>
<a:theme xmlns:a="http://schemas.openxmlformats.org/drawingml/2006/main" name="PolyU PowerPoint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yU PowerPoint Template.potx" id="{E764C88A-3F4D-4507-BBB9-91228AAE1803}" vid="{F59133E1-B675-43DD-959C-EDA83C074C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34656</TotalTime>
  <Words>646</Words>
  <Application>Microsoft Macintosh PowerPoint</Application>
  <PresentationFormat>On-screen Show (16:9)</PresentationFormat>
  <Paragraphs>122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LinLibertineT</vt:lpstr>
      <vt:lpstr>Neris Thin</vt:lpstr>
      <vt:lpstr>Arial</vt:lpstr>
      <vt:lpstr>Berlin Sans FB</vt:lpstr>
      <vt:lpstr>Calibri</vt:lpstr>
      <vt:lpstr>Helvetica</vt:lpstr>
      <vt:lpstr>PT Sans</vt:lpstr>
      <vt:lpstr>Times New Roman</vt:lpstr>
      <vt:lpstr>Wingdings</vt:lpstr>
      <vt:lpstr>PolyU PowerPoint Template</vt:lpstr>
      <vt:lpstr>PowerPoint Presentation</vt:lpstr>
      <vt:lpstr>Background</vt:lpstr>
      <vt:lpstr>Motivation</vt:lpstr>
      <vt:lpstr>Our Findings</vt:lpstr>
      <vt:lpstr>Our Findings</vt:lpstr>
      <vt:lpstr>Our Findings</vt:lpstr>
      <vt:lpstr>Why Alternant Strips?</vt:lpstr>
      <vt:lpstr>Proposed Communication</vt:lpstr>
      <vt:lpstr>Demo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Fountain Codes</vt:lpstr>
      <vt:lpstr>PowerPoint Presentation</vt:lpstr>
      <vt:lpstr>Implementation</vt:lpstr>
      <vt:lpstr>Feasibility Results </vt:lpstr>
      <vt:lpstr>Safety Check</vt:lpstr>
      <vt:lpstr>Throughput </vt:lpstr>
      <vt:lpstr>Bit Error Rate</vt:lpstr>
      <vt:lpstr>Impact of Transmit Power</vt:lpstr>
      <vt:lpstr>Impact of Distance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林 琼政</dc:creator>
  <cp:lastModifiedBy>DAI, DONGHUI [Student]</cp:lastModifiedBy>
  <cp:revision>1362</cp:revision>
  <dcterms:created xsi:type="dcterms:W3CDTF">2020-06-01T06:17:57Z</dcterms:created>
  <dcterms:modified xsi:type="dcterms:W3CDTF">2023-10-10T07:38:48Z</dcterms:modified>
</cp:coreProperties>
</file>