
<file path=[Content_Types].xml><?xml version="1.0" encoding="utf-8"?>
<Types xmlns="http://schemas.openxmlformats.org/package/2006/content-types">
  <Default Extension="jpeg" ContentType="image/jpeg"/>
  <Default Extension="jpg" ContentType="image/pn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86" r:id="rId4"/>
    <p:sldId id="288" r:id="rId5"/>
    <p:sldId id="289" r:id="rId6"/>
    <p:sldId id="297" r:id="rId7"/>
    <p:sldId id="291" r:id="rId8"/>
    <p:sldId id="293" r:id="rId9"/>
    <p:sldId id="298" r:id="rId10"/>
    <p:sldId id="294" r:id="rId11"/>
    <p:sldId id="295" r:id="rId12"/>
    <p:sldId id="296" r:id="rId13"/>
    <p:sldId id="301" r:id="rId14"/>
    <p:sldId id="263" r:id="rId15"/>
    <p:sldId id="300" r:id="rId16"/>
    <p:sldId id="302" r:id="rId17"/>
    <p:sldId id="304" r:id="rId18"/>
    <p:sldId id="305"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86DA"/>
    <a:srgbClr val="E8D9F3"/>
    <a:srgbClr val="9148C8"/>
    <a:srgbClr val="DCC5ED"/>
    <a:srgbClr val="652B91"/>
    <a:srgbClr val="9A57CD"/>
    <a:srgbClr val="7030A0"/>
    <a:srgbClr val="6B4276"/>
    <a:srgbClr val="8439BD"/>
    <a:srgbClr val="441D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8" autoAdjust="0"/>
    <p:restoredTop sz="87230" autoAdjust="0"/>
  </p:normalViewPr>
  <p:slideViewPr>
    <p:cSldViewPr snapToGrid="0">
      <p:cViewPr>
        <p:scale>
          <a:sx n="100" d="100"/>
          <a:sy n="100" d="100"/>
        </p:scale>
        <p:origin x="1296" y="269"/>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DCCBB9-D96C-4EBA-82A1-34318BBBAA59}" type="datetimeFigureOut">
              <a:rPr lang="zh-CN" altLang="en-US" smtClean="0"/>
              <a:t>2023/10/8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5D2DAF-7A11-4887-8CD5-B116BE4C2387}" type="slidenum">
              <a:rPr lang="zh-CN" altLang="en-US" smtClean="0"/>
              <a:t>‹#›</a:t>
            </a:fld>
            <a:endParaRPr lang="zh-CN" altLang="en-US"/>
          </a:p>
        </p:txBody>
      </p:sp>
    </p:spTree>
    <p:extLst>
      <p:ext uri="{BB962C8B-B14F-4D97-AF65-F5344CB8AC3E}">
        <p14:creationId xmlns:p14="http://schemas.microsoft.com/office/powerpoint/2010/main" val="534345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 you for the introduction. Good afternoon, everyone.</a:t>
            </a:r>
            <a:r>
              <a:rPr lang="zh-CN" altLang="en-US" dirty="0"/>
              <a:t> </a:t>
            </a:r>
            <a:r>
              <a:rPr lang="en-US" altLang="zh-CN" dirty="0"/>
              <a:t>I</a:t>
            </a:r>
            <a:r>
              <a:rPr lang="zh-CN" altLang="en-US" dirty="0"/>
              <a:t> </a:t>
            </a:r>
            <a:r>
              <a:rPr lang="en-US" altLang="zh-CN" dirty="0"/>
              <a:t>am</a:t>
            </a:r>
            <a:r>
              <a:rPr lang="zh-CN" altLang="en-US" dirty="0"/>
              <a:t> </a:t>
            </a:r>
            <a:r>
              <a:rPr lang="en-US" altLang="zh-CN" dirty="0" err="1"/>
              <a:t>Kaixin</a:t>
            </a:r>
            <a:r>
              <a:rPr lang="zh-CN" altLang="en-US" dirty="0"/>
              <a:t> </a:t>
            </a:r>
            <a:r>
              <a:rPr lang="en-US" altLang="zh-CN" dirty="0"/>
              <a:t>Chen from Shenzhen University. I am excited to present our work, entitled </a:t>
            </a:r>
            <a:r>
              <a:rPr lang="en-US" altLang="zh-CN" dirty="0" err="1"/>
              <a:t>LiT</a:t>
            </a:r>
            <a:r>
              <a:rPr lang="en-US" altLang="zh-CN" dirty="0"/>
              <a:t>: fine-grained toothbrushing monitoring with commercial led toothbrush. This work is in collaboration with Lei Wang, </a:t>
            </a:r>
            <a:r>
              <a:rPr lang="en-US" altLang="zh-CN" dirty="0" err="1"/>
              <a:t>Yongzhi</a:t>
            </a:r>
            <a:r>
              <a:rPr lang="en-US" altLang="zh-CN" dirty="0"/>
              <a:t> Huang, Professor </a:t>
            </a:r>
            <a:r>
              <a:rPr lang="en-US" altLang="zh-CN" dirty="0" err="1"/>
              <a:t>Kaishun</a:t>
            </a:r>
            <a:r>
              <a:rPr lang="en-US" altLang="zh-CN" dirty="0"/>
              <a:t> Wu and Professor Lu Wang.</a:t>
            </a:r>
            <a:endParaRPr lang="zh-CN" altLang="en-US" dirty="0"/>
          </a:p>
        </p:txBody>
      </p:sp>
      <p:sp>
        <p:nvSpPr>
          <p:cNvPr id="4" name="灯片编号占位符 3"/>
          <p:cNvSpPr>
            <a:spLocks noGrp="1"/>
          </p:cNvSpPr>
          <p:nvPr>
            <p:ph type="sldNum" sz="quarter" idx="10"/>
          </p:nvPr>
        </p:nvSpPr>
        <p:spPr/>
        <p:txBody>
          <a:bodyPr/>
          <a:lstStyle/>
          <a:p>
            <a:fld id="{845D2DAF-7A11-4887-8CD5-B116BE4C2387}" type="slidenum">
              <a:rPr lang="zh-CN" altLang="en-US" smtClean="0"/>
              <a:t>1</a:t>
            </a:fld>
            <a:endParaRPr lang="zh-CN" altLang="en-US"/>
          </a:p>
        </p:txBody>
      </p:sp>
    </p:spTree>
    <p:extLst>
      <p:ext uri="{BB962C8B-B14F-4D97-AF65-F5344CB8AC3E}">
        <p14:creationId xmlns:p14="http://schemas.microsoft.com/office/powerpoint/2010/main" val="1626052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24292F"/>
                </a:solidFill>
                <a:effectLst/>
                <a:latin typeface="-apple-system"/>
              </a:rPr>
              <a:t>However, To achieve automatic recognition, </a:t>
            </a:r>
            <a:r>
              <a:rPr lang="en-US" altLang="zh-CN" b="0" i="0">
                <a:solidFill>
                  <a:srgbClr val="24292F"/>
                </a:solidFill>
                <a:effectLst/>
                <a:latin typeface="-apple-system"/>
              </a:rPr>
              <a:t>we must </a:t>
            </a:r>
            <a:r>
              <a:rPr lang="en-US" altLang="zh-CN" b="0" i="0" dirty="0">
                <a:solidFill>
                  <a:srgbClr val="24292F"/>
                </a:solidFill>
                <a:effectLst/>
                <a:latin typeface="-apple-system"/>
              </a:rPr>
              <a:t>overcome some challenges. The first challenge is the segmentation of the brushing signal. We found that even without brushing action, the sensors still receive strong light signals. Fortunately, we discovered that brushing is a periodic action, which is also reflected in the signal. Also, due to the toothbrush returning to its original position after each stroke, the signal is symmetrical. So, we use the signal's autocorrelation to distinguish the brushing signals. We consider signals with autocorrelation peaks greater than 0.15 and </a:t>
            </a:r>
            <a:r>
              <a:rPr lang="en-US" altLang="zh-CN" b="1" dirty="0">
                <a:solidFill>
                  <a:srgbClr val="7030A0"/>
                </a:solidFill>
                <a:latin typeface="微软雅黑" panose="020B0503020204020204" pitchFamily="34" charset="-122"/>
                <a:ea typeface="微软雅黑" panose="020B0503020204020204" pitchFamily="34" charset="-122"/>
              </a:rPr>
              <a:t>valley</a:t>
            </a:r>
            <a:r>
              <a:rPr lang="en-US" altLang="zh-CN" b="0" i="0" dirty="0">
                <a:solidFill>
                  <a:srgbClr val="24292F"/>
                </a:solidFill>
                <a:effectLst/>
                <a:latin typeface="-apple-system"/>
              </a:rPr>
              <a:t>s less than -0.15 as brushing signals. </a:t>
            </a:r>
            <a:r>
              <a:rPr lang="en-US" altLang="zh-CN" b="0" i="0" strike="noStrike" dirty="0">
                <a:solidFill>
                  <a:srgbClr val="24292F"/>
                </a:solidFill>
                <a:effectLst/>
                <a:latin typeface="-apple-system"/>
              </a:rPr>
              <a:t>We can see that </a:t>
            </a:r>
            <a:r>
              <a:rPr lang="en-US" altLang="zh-CN" b="0" i="0" dirty="0">
                <a:solidFill>
                  <a:srgbClr val="24292F"/>
                </a:solidFill>
                <a:effectLst/>
                <a:latin typeface="-apple-system"/>
              </a:rPr>
              <a:t>the segmentation result is good.</a:t>
            </a:r>
            <a:endParaRPr lang="zh-CN" altLang="en-US" dirty="0"/>
          </a:p>
        </p:txBody>
      </p:sp>
      <p:sp>
        <p:nvSpPr>
          <p:cNvPr id="4" name="灯片编号占位符 3"/>
          <p:cNvSpPr>
            <a:spLocks noGrp="1"/>
          </p:cNvSpPr>
          <p:nvPr>
            <p:ph type="sldNum" sz="quarter" idx="10"/>
          </p:nvPr>
        </p:nvSpPr>
        <p:spPr/>
        <p:txBody>
          <a:bodyPr/>
          <a:lstStyle/>
          <a:p>
            <a:fld id="{845D2DAF-7A11-4887-8CD5-B116BE4C2387}" type="slidenum">
              <a:rPr lang="zh-CN" altLang="en-US" smtClean="0"/>
              <a:t>10</a:t>
            </a:fld>
            <a:endParaRPr lang="zh-CN" altLang="en-US"/>
          </a:p>
        </p:txBody>
      </p:sp>
    </p:spTree>
    <p:extLst>
      <p:ext uri="{BB962C8B-B14F-4D97-AF65-F5344CB8AC3E}">
        <p14:creationId xmlns:p14="http://schemas.microsoft.com/office/powerpoint/2010/main" val="3027431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second challenge is that we found that the ambient light actually affects the brushing signal on the outer surfaces of the front teeth. We found that this ambient light effect is reflected in an increase in the maximum value, but there was no significant change in the waveform and minimum value. So, we propose a formula to compress the light intensity to below 150 lux, with no changes to the minimum and waveform.</a:t>
            </a:r>
          </a:p>
        </p:txBody>
      </p:sp>
      <p:sp>
        <p:nvSpPr>
          <p:cNvPr id="4" name="灯片编号占位符 3"/>
          <p:cNvSpPr>
            <a:spLocks noGrp="1"/>
          </p:cNvSpPr>
          <p:nvPr>
            <p:ph type="sldNum" sz="quarter" idx="10"/>
          </p:nvPr>
        </p:nvSpPr>
        <p:spPr/>
        <p:txBody>
          <a:bodyPr/>
          <a:lstStyle/>
          <a:p>
            <a:fld id="{845D2DAF-7A11-4887-8CD5-B116BE4C2387}" type="slidenum">
              <a:rPr lang="zh-CN" altLang="en-US" smtClean="0"/>
              <a:t>11</a:t>
            </a:fld>
            <a:endParaRPr lang="zh-CN" altLang="en-US"/>
          </a:p>
        </p:txBody>
      </p:sp>
    </p:spTree>
    <p:extLst>
      <p:ext uri="{BB962C8B-B14F-4D97-AF65-F5344CB8AC3E}">
        <p14:creationId xmlns:p14="http://schemas.microsoft.com/office/powerpoint/2010/main" val="2958708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Thirdly, different users’ brushing signals show variability in the duration and amplitude. We extract relationship features between 2 sensor signals to counter this instability and amplify the differentiation of the brushing surfaces. For example, we calculate the mean Euclidean distance to reflect the similarity of the oral structure on both two sides of the toothbrush. It’s worth noting that the features we extracted are not affected by signal length.</a:t>
            </a:r>
            <a:endParaRPr lang="zh-CN" altLang="en-US" dirty="0"/>
          </a:p>
        </p:txBody>
      </p:sp>
      <p:sp>
        <p:nvSpPr>
          <p:cNvPr id="4" name="灯片编号占位符 3"/>
          <p:cNvSpPr>
            <a:spLocks noGrp="1"/>
          </p:cNvSpPr>
          <p:nvPr>
            <p:ph type="sldNum" sz="quarter" idx="10"/>
          </p:nvPr>
        </p:nvSpPr>
        <p:spPr/>
        <p:txBody>
          <a:bodyPr/>
          <a:lstStyle/>
          <a:p>
            <a:fld id="{845D2DAF-7A11-4887-8CD5-B116BE4C2387}" type="slidenum">
              <a:rPr lang="zh-CN" altLang="en-US" smtClean="0"/>
              <a:t>12</a:t>
            </a:fld>
            <a:endParaRPr lang="zh-CN" altLang="en-US"/>
          </a:p>
        </p:txBody>
      </p:sp>
    </p:spTree>
    <p:extLst>
      <p:ext uri="{BB962C8B-B14F-4D97-AF65-F5344CB8AC3E}">
        <p14:creationId xmlns:p14="http://schemas.microsoft.com/office/powerpoint/2010/main" val="1210561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summarize the technical proposal, this is the system framework. </a:t>
            </a:r>
            <a:r>
              <a:rPr lang="en-US" altLang="zh-CN" dirty="0" err="1"/>
              <a:t>LiT</a:t>
            </a:r>
            <a:r>
              <a:rPr lang="en-US" altLang="zh-CN" dirty="0"/>
              <a:t> first segments the brushing signals, then eliminates the ambient light influence on the outer surfaces of the front teeth, and finally extracts features and feeds them to the classifier.</a:t>
            </a:r>
          </a:p>
        </p:txBody>
      </p:sp>
      <p:sp>
        <p:nvSpPr>
          <p:cNvPr id="4" name="灯片编号占位符 3"/>
          <p:cNvSpPr>
            <a:spLocks noGrp="1"/>
          </p:cNvSpPr>
          <p:nvPr>
            <p:ph type="sldNum" sz="quarter" idx="10"/>
          </p:nvPr>
        </p:nvSpPr>
        <p:spPr/>
        <p:txBody>
          <a:bodyPr/>
          <a:lstStyle/>
          <a:p>
            <a:fld id="{845D2DAF-7A11-4887-8CD5-B116BE4C2387}" type="slidenum">
              <a:rPr lang="zh-CN" altLang="en-US" smtClean="0"/>
              <a:t>13</a:t>
            </a:fld>
            <a:endParaRPr lang="zh-CN" altLang="en-US"/>
          </a:p>
        </p:txBody>
      </p:sp>
    </p:spTree>
    <p:extLst>
      <p:ext uri="{BB962C8B-B14F-4D97-AF65-F5344CB8AC3E}">
        <p14:creationId xmlns:p14="http://schemas.microsoft.com/office/powerpoint/2010/main" val="1108835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our experimental setup and </a:t>
            </a:r>
            <a:r>
              <a:rPr lang="en-US" altLang="zh-CN" dirty="0" err="1"/>
              <a:t>LiT</a:t>
            </a:r>
            <a:r>
              <a:rPr lang="en-US" altLang="zh-CN" dirty="0"/>
              <a:t> prototype, evaluated by 16 users who used the Bass technique to brush their teeth 10 times. We calculated the recognition accuracy using the leave-one</a:t>
            </a:r>
            <a:r>
              <a:rPr lang="en-US" altLang="zh-CN" sz="1200" dirty="0">
                <a:latin typeface="微软雅黑" panose="020B0503020204020204" pitchFamily="34" charset="-122"/>
                <a:ea typeface="微软雅黑" panose="020B0503020204020204" pitchFamily="34" charset="-122"/>
              </a:rPr>
              <a:t>-out</a:t>
            </a:r>
            <a:r>
              <a:rPr lang="en-US" altLang="zh-CN" dirty="0"/>
              <a:t> and ten-fold cross-validation. It is worth mentioning that the sensor was covered with a layer of about 0.6mm transparent silicone rubber to waterproof.</a:t>
            </a:r>
          </a:p>
        </p:txBody>
      </p:sp>
      <p:sp>
        <p:nvSpPr>
          <p:cNvPr id="4" name="灯片编号占位符 3"/>
          <p:cNvSpPr>
            <a:spLocks noGrp="1"/>
          </p:cNvSpPr>
          <p:nvPr>
            <p:ph type="sldNum" sz="quarter" idx="10"/>
          </p:nvPr>
        </p:nvSpPr>
        <p:spPr/>
        <p:txBody>
          <a:bodyPr/>
          <a:lstStyle/>
          <a:p>
            <a:fld id="{845D2DAF-7A11-4887-8CD5-B116BE4C2387}" type="slidenum">
              <a:rPr lang="zh-CN" altLang="en-US" smtClean="0"/>
              <a:t>14</a:t>
            </a:fld>
            <a:endParaRPr lang="zh-CN" altLang="en-US"/>
          </a:p>
        </p:txBody>
      </p:sp>
    </p:spTree>
    <p:extLst>
      <p:ext uri="{BB962C8B-B14F-4D97-AF65-F5344CB8AC3E}">
        <p14:creationId xmlns:p14="http://schemas.microsoft.com/office/powerpoint/2010/main" val="1711602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experimental results show that we can achieve 90 percent accuracy by only using simple machine-learning classifiers. This may be because the extracted features are low-dimensional and are effective. We chose the weighted KNN as </a:t>
            </a:r>
            <a:r>
              <a:rPr lang="en-US" altLang="zh-CN" dirty="0" err="1"/>
              <a:t>LiT’s</a:t>
            </a:r>
            <a:r>
              <a:rPr lang="en-US" altLang="zh-CN" dirty="0"/>
              <a:t> classifier since it has the highest accuracy and it has good robustness to outliers. Secondly, we also found that the model can be generalized across users. Thirdly, we found that the independent features of two sensors are more accurate than one sensor. Moreover, the relationship features between 2 sensor signals can further improve the accuracy.</a:t>
            </a:r>
            <a:endParaRPr lang="zh-CN" altLang="en-US" dirty="0"/>
          </a:p>
        </p:txBody>
      </p:sp>
      <p:sp>
        <p:nvSpPr>
          <p:cNvPr id="4" name="灯片编号占位符 3"/>
          <p:cNvSpPr>
            <a:spLocks noGrp="1"/>
          </p:cNvSpPr>
          <p:nvPr>
            <p:ph type="sldNum" sz="quarter" idx="10"/>
          </p:nvPr>
        </p:nvSpPr>
        <p:spPr/>
        <p:txBody>
          <a:bodyPr/>
          <a:lstStyle/>
          <a:p>
            <a:fld id="{845D2DAF-7A11-4887-8CD5-B116BE4C2387}" type="slidenum">
              <a:rPr lang="zh-CN" altLang="en-US" smtClean="0"/>
              <a:t>15</a:t>
            </a:fld>
            <a:endParaRPr lang="zh-CN" altLang="en-US"/>
          </a:p>
        </p:txBody>
      </p:sp>
    </p:spTree>
    <p:extLst>
      <p:ext uri="{BB962C8B-B14F-4D97-AF65-F5344CB8AC3E}">
        <p14:creationId xmlns:p14="http://schemas.microsoft.com/office/powerpoint/2010/main" val="4002757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terms of robustness, we also demonstrated that </a:t>
            </a:r>
            <a:r>
              <a:rPr lang="en-US" altLang="zh-CN" dirty="0" err="1"/>
              <a:t>LiT</a:t>
            </a:r>
            <a:r>
              <a:rPr lang="en-US" altLang="zh-CN" dirty="0"/>
              <a:t> is robust under different ambient light conditions. Also, in different user motion conditions, the accuracy is higher than that of SOTA oral-b io9. In addition, our system is time-stable.</a:t>
            </a:r>
          </a:p>
        </p:txBody>
      </p:sp>
      <p:sp>
        <p:nvSpPr>
          <p:cNvPr id="4" name="灯片编号占位符 3"/>
          <p:cNvSpPr>
            <a:spLocks noGrp="1"/>
          </p:cNvSpPr>
          <p:nvPr>
            <p:ph type="sldNum" sz="quarter" idx="10"/>
          </p:nvPr>
        </p:nvSpPr>
        <p:spPr/>
        <p:txBody>
          <a:bodyPr/>
          <a:lstStyle/>
          <a:p>
            <a:fld id="{845D2DAF-7A11-4887-8CD5-B116BE4C2387}" type="slidenum">
              <a:rPr lang="zh-CN" altLang="en-US" smtClean="0"/>
              <a:t>16</a:t>
            </a:fld>
            <a:endParaRPr lang="zh-CN" altLang="en-US"/>
          </a:p>
        </p:txBody>
      </p:sp>
    </p:spTree>
    <p:extLst>
      <p:ext uri="{BB962C8B-B14F-4D97-AF65-F5344CB8AC3E}">
        <p14:creationId xmlns:p14="http://schemas.microsoft.com/office/powerpoint/2010/main" val="436297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However, as a proof-of-concept </a:t>
            </a:r>
            <a:r>
              <a:rPr lang="en-US" altLang="zh-CN" sz="1800" dirty="0">
                <a:solidFill>
                  <a:srgbClr val="000000"/>
                </a:solidFill>
                <a:effectLst/>
                <a:latin typeface="LinLibertineT"/>
              </a:rPr>
              <a:t>prototype</a:t>
            </a:r>
            <a:r>
              <a:rPr lang="en-US" altLang="zh-CN" dirty="0"/>
              <a:t>, the system needs further iterations, including the form design to improve the user experience, interaction design, studies on larger populations, as well as the expansion of the incorrect brushing identification and other brushing methods. By the way, our system is open source. Welcome to scan the code to download our artifact and watch the operation demo.</a:t>
            </a:r>
          </a:p>
        </p:txBody>
      </p:sp>
      <p:sp>
        <p:nvSpPr>
          <p:cNvPr id="4" name="灯片编号占位符 3"/>
          <p:cNvSpPr>
            <a:spLocks noGrp="1"/>
          </p:cNvSpPr>
          <p:nvPr>
            <p:ph type="sldNum" sz="quarter" idx="10"/>
          </p:nvPr>
        </p:nvSpPr>
        <p:spPr/>
        <p:txBody>
          <a:bodyPr/>
          <a:lstStyle/>
          <a:p>
            <a:fld id="{845D2DAF-7A11-4887-8CD5-B116BE4C2387}" type="slidenum">
              <a:rPr lang="zh-CN" altLang="en-US" smtClean="0"/>
              <a:t>17</a:t>
            </a:fld>
            <a:endParaRPr lang="zh-CN" altLang="en-US"/>
          </a:p>
        </p:txBody>
      </p:sp>
    </p:spTree>
    <p:extLst>
      <p:ext uri="{BB962C8B-B14F-4D97-AF65-F5344CB8AC3E}">
        <p14:creationId xmlns:p14="http://schemas.microsoft.com/office/powerpoint/2010/main" val="3129913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24292F"/>
                </a:solidFill>
                <a:effectLst/>
                <a:latin typeface="-apple-system"/>
              </a:rPr>
              <a:t>Thank you for your </a:t>
            </a:r>
            <a:r>
              <a:rPr lang="en-US" altLang="zh-CN" sz="1200" b="0" dirty="0">
                <a:latin typeface="微软雅黑" panose="020B0503020204020204" pitchFamily="34" charset="-122"/>
                <a:ea typeface="微软雅黑" panose="020B0503020204020204" pitchFamily="34" charset="-122"/>
              </a:rPr>
              <a:t>listening and </a:t>
            </a:r>
            <a:r>
              <a:rPr lang="en-US" altLang="zh-CN" b="0" i="0" dirty="0">
                <a:solidFill>
                  <a:srgbClr val="24292F"/>
                </a:solidFill>
                <a:effectLst/>
                <a:latin typeface="-apple-system"/>
              </a:rPr>
              <a:t>attention. </a:t>
            </a:r>
            <a:endParaRPr lang="zh-CN" altLang="en-US" b="0" dirty="0"/>
          </a:p>
        </p:txBody>
      </p:sp>
      <p:sp>
        <p:nvSpPr>
          <p:cNvPr id="4" name="灯片编号占位符 3"/>
          <p:cNvSpPr>
            <a:spLocks noGrp="1"/>
          </p:cNvSpPr>
          <p:nvPr>
            <p:ph type="sldNum" sz="quarter" idx="10"/>
          </p:nvPr>
        </p:nvSpPr>
        <p:spPr/>
        <p:txBody>
          <a:bodyPr/>
          <a:lstStyle/>
          <a:p>
            <a:fld id="{845D2DAF-7A11-4887-8CD5-B116BE4C2387}" type="slidenum">
              <a:rPr lang="zh-CN" altLang="en-US" smtClean="0"/>
              <a:t>18</a:t>
            </a:fld>
            <a:endParaRPr lang="zh-CN" altLang="en-US"/>
          </a:p>
        </p:txBody>
      </p:sp>
    </p:spTree>
    <p:extLst>
      <p:ext uri="{BB962C8B-B14F-4D97-AF65-F5344CB8AC3E}">
        <p14:creationId xmlns:p14="http://schemas.microsoft.com/office/powerpoint/2010/main" val="3099301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we all know, brushing teeth carefully can reduce dental plaque and prevent oral diseases. However, ordinary people spend disproportionate time on different tooth surfaces. For example, people spend more time brushing the occlusal surface and less time on the inner surface. These can lead to negative impact on oral health. So, </a:t>
            </a:r>
            <a:r>
              <a:rPr lang="en-US" altLang="zh-CN" b="0" i="0" dirty="0">
                <a:solidFill>
                  <a:srgbClr val="24292F"/>
                </a:solidFill>
                <a:effectLst/>
                <a:latin typeface="-apple-system"/>
              </a:rPr>
              <a:t>it is necessary to monitor the brushing situation and provide feedback to the users.</a:t>
            </a:r>
            <a:endParaRPr lang="zh-CN" altLang="en-US" dirty="0"/>
          </a:p>
        </p:txBody>
      </p:sp>
      <p:sp>
        <p:nvSpPr>
          <p:cNvPr id="4" name="灯片编号占位符 3"/>
          <p:cNvSpPr>
            <a:spLocks noGrp="1"/>
          </p:cNvSpPr>
          <p:nvPr>
            <p:ph type="sldNum" sz="quarter" idx="10"/>
          </p:nvPr>
        </p:nvSpPr>
        <p:spPr/>
        <p:txBody>
          <a:bodyPr/>
          <a:lstStyle/>
          <a:p>
            <a:fld id="{845D2DAF-7A11-4887-8CD5-B116BE4C2387}" type="slidenum">
              <a:rPr lang="zh-CN" altLang="en-US" smtClean="0"/>
              <a:t>2</a:t>
            </a:fld>
            <a:endParaRPr lang="zh-CN" altLang="en-US"/>
          </a:p>
        </p:txBody>
      </p:sp>
    </p:spTree>
    <p:extLst>
      <p:ext uri="{BB962C8B-B14F-4D97-AF65-F5344CB8AC3E}">
        <p14:creationId xmlns:p14="http://schemas.microsoft.com/office/powerpoint/2010/main" val="1224843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There are various existing methods for toothbrushing monitoring, including using camera, microphone, </a:t>
            </a:r>
            <a:r>
              <a:rPr lang="en-US" altLang="zh-CN" dirty="0" err="1"/>
              <a:t>imu</a:t>
            </a:r>
            <a:r>
              <a:rPr lang="en-US" altLang="zh-CN" dirty="0"/>
              <a:t>, and magnetic sensor. However, these methods suffer from limitations, </a:t>
            </a:r>
            <a:r>
              <a:rPr lang="en-US" altLang="zh-CN" strike="noStrike" dirty="0"/>
              <a:t>like high costs, </a:t>
            </a:r>
            <a:r>
              <a:rPr lang="en-US" altLang="zh-CN" sz="1200" strike="noStrike" dirty="0">
                <a:solidFill>
                  <a:schemeClr val="accent1"/>
                </a:solidFill>
                <a:latin typeface="微软雅黑" panose="020B0503020204020204" pitchFamily="34" charset="-122"/>
                <a:ea typeface="微软雅黑" panose="020B0503020204020204" pitchFamily="34" charset="-122"/>
              </a:rPr>
              <a:t>impractical deployment</a:t>
            </a:r>
            <a:r>
              <a:rPr lang="en-US" altLang="zh-CN" strike="noStrike" dirty="0"/>
              <a:t>, low accuracy, and poor robustness</a:t>
            </a:r>
            <a:r>
              <a:rPr lang="en-US" altLang="zh-CN" dirty="0"/>
              <a:t>. For instance, camera-based methods are expensive and fail in low-light conditions. Microphone-based methods cannot distinguish between left and right teeth. IMU-based methods face accuracy decline from accumulated drift errors and user motion. Magnetic sensor-based methods are inconvenient to deploy and fail with user motion.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333333"/>
                </a:solidFill>
                <a:latin typeface="Arial" panose="020B0604020202020204" pitchFamily="34" charset="0"/>
                <a:sym typeface="+mn-ea"/>
              </a:rPr>
              <a:t>So, we ask this question: Is there a new </a:t>
            </a:r>
            <a:r>
              <a:rPr lang="en-US" altLang="zh-CN" sz="1200" b="1" dirty="0">
                <a:solidFill>
                  <a:srgbClr val="333333"/>
                </a:solidFill>
                <a:latin typeface="Arial" panose="020B0604020202020204" pitchFamily="34" charset="0"/>
                <a:sym typeface="+mn-ea"/>
              </a:rPr>
              <a:t>low-cost</a:t>
            </a:r>
            <a:r>
              <a:rPr lang="en-US" altLang="zh-CN" sz="1200" dirty="0">
                <a:solidFill>
                  <a:srgbClr val="333333"/>
                </a:solidFill>
                <a:latin typeface="Arial" panose="020B0604020202020204" pitchFamily="34" charset="0"/>
                <a:sym typeface="+mn-ea"/>
              </a:rPr>
              <a:t> and </a:t>
            </a:r>
            <a:r>
              <a:rPr lang="en-US" altLang="zh-CN" sz="1200" b="1" dirty="0">
                <a:solidFill>
                  <a:srgbClr val="333333"/>
                </a:solidFill>
                <a:latin typeface="Arial" panose="020B0604020202020204" pitchFamily="34" charset="0"/>
                <a:sym typeface="+mn-ea"/>
              </a:rPr>
              <a:t>easy-to-deploy</a:t>
            </a:r>
            <a:r>
              <a:rPr lang="en-US" altLang="zh-CN" sz="1200" dirty="0">
                <a:solidFill>
                  <a:srgbClr val="333333"/>
                </a:solidFill>
                <a:latin typeface="Arial" panose="020B0604020202020204" pitchFamily="34" charset="0"/>
                <a:sym typeface="+mn-ea"/>
              </a:rPr>
              <a:t> sensing paradigm that enables </a:t>
            </a:r>
            <a:r>
              <a:rPr lang="en-US" altLang="zh-CN" sz="1200" b="1" dirty="0">
                <a:solidFill>
                  <a:srgbClr val="333333"/>
                </a:solidFill>
                <a:latin typeface="Arial" panose="020B0604020202020204" pitchFamily="34" charset="0"/>
                <a:sym typeface="+mn-ea"/>
              </a:rPr>
              <a:t>robust</a:t>
            </a:r>
            <a:r>
              <a:rPr lang="en-US" altLang="zh-CN" sz="1200" dirty="0">
                <a:solidFill>
                  <a:srgbClr val="333333"/>
                </a:solidFill>
                <a:latin typeface="Arial" panose="020B0604020202020204" pitchFamily="34" charset="0"/>
                <a:sym typeface="+mn-ea"/>
              </a:rPr>
              <a:t> and </a:t>
            </a:r>
            <a:r>
              <a:rPr lang="en-US" altLang="zh-CN" sz="1200" b="1" dirty="0">
                <a:solidFill>
                  <a:srgbClr val="333333"/>
                </a:solidFill>
                <a:latin typeface="Arial" panose="020B0604020202020204" pitchFamily="34" charset="0"/>
                <a:sym typeface="+mn-ea"/>
              </a:rPr>
              <a:t>high-accuracy</a:t>
            </a:r>
            <a:r>
              <a:rPr lang="en-US" altLang="zh-CN" sz="1200" dirty="0">
                <a:solidFill>
                  <a:srgbClr val="333333"/>
                </a:solidFill>
                <a:latin typeface="Arial" panose="020B0604020202020204" pitchFamily="34" charset="0"/>
                <a:sym typeface="+mn-ea"/>
              </a:rPr>
              <a:t> toothbrushing monitoring </a:t>
            </a:r>
            <a:r>
              <a:rPr lang="en-US" altLang="zh-CN" sz="1200" b="1" dirty="0">
                <a:latin typeface="微软雅黑" panose="020B0503020204020204" pitchFamily="34" charset="-122"/>
                <a:ea typeface="微软雅黑" panose="020B0503020204020204" pitchFamily="34" charset="-122"/>
                <a:sym typeface="+mn-ea"/>
              </a:rPr>
              <a:t>across</a:t>
            </a:r>
            <a:r>
              <a:rPr lang="en-US" altLang="zh-CN" sz="1200" dirty="0">
                <a:solidFill>
                  <a:srgbClr val="333333"/>
                </a:solidFill>
                <a:latin typeface="Arial" panose="020B0604020202020204" pitchFamily="34" charset="0"/>
                <a:sym typeface="+mn-ea"/>
              </a:rPr>
              <a:t> </a:t>
            </a:r>
            <a:r>
              <a:rPr lang="en-US" altLang="zh-CN" sz="1200" b="1" dirty="0">
                <a:solidFill>
                  <a:srgbClr val="333333"/>
                </a:solidFill>
                <a:latin typeface="Arial" panose="020B0604020202020204" pitchFamily="34" charset="0"/>
                <a:sym typeface="+mn-ea"/>
              </a:rPr>
              <a:t>various environments and user motion conditions.</a:t>
            </a:r>
            <a:endParaRPr lang="zh-CN" altLang="en-US" dirty="0"/>
          </a:p>
        </p:txBody>
      </p:sp>
      <p:sp>
        <p:nvSpPr>
          <p:cNvPr id="4" name="灯片编号占位符 3"/>
          <p:cNvSpPr>
            <a:spLocks noGrp="1"/>
          </p:cNvSpPr>
          <p:nvPr>
            <p:ph type="sldNum" sz="quarter" idx="10"/>
          </p:nvPr>
        </p:nvSpPr>
        <p:spPr/>
        <p:txBody>
          <a:bodyPr/>
          <a:lstStyle/>
          <a:p>
            <a:fld id="{845D2DAF-7A11-4887-8CD5-B116BE4C2387}" type="slidenum">
              <a:rPr lang="zh-CN" altLang="en-US" smtClean="0"/>
              <a:t>3</a:t>
            </a:fld>
            <a:endParaRPr lang="zh-CN" altLang="en-US"/>
          </a:p>
        </p:txBody>
      </p:sp>
    </p:spTree>
    <p:extLst>
      <p:ext uri="{BB962C8B-B14F-4D97-AF65-F5344CB8AC3E}">
        <p14:creationId xmlns:p14="http://schemas.microsoft.com/office/powerpoint/2010/main" val="2293634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Fortunately, we have found this opportunity. We found that more and more commercial toothbrushes deploy blue light LED,</a:t>
            </a:r>
            <a:r>
              <a:rPr lang="zh-CN" altLang="en-US" dirty="0"/>
              <a:t> </a:t>
            </a:r>
            <a:r>
              <a:rPr lang="en-US" altLang="zh-CN" dirty="0"/>
              <a:t>which can kill oral bacteria and whiten teeth.</a:t>
            </a:r>
          </a:p>
        </p:txBody>
      </p:sp>
      <p:sp>
        <p:nvSpPr>
          <p:cNvPr id="4" name="灯片编号占位符 3"/>
          <p:cNvSpPr>
            <a:spLocks noGrp="1"/>
          </p:cNvSpPr>
          <p:nvPr>
            <p:ph type="sldNum" sz="quarter" idx="5"/>
          </p:nvPr>
        </p:nvSpPr>
        <p:spPr/>
        <p:txBody>
          <a:bodyPr/>
          <a:lstStyle/>
          <a:p>
            <a:fld id="{3DD9C11C-D04B-4B83-A5E8-D873315BDD39}" type="slidenum">
              <a:rPr lang="zh-CN" altLang="en-US" smtClean="0"/>
              <a:t>4</a:t>
            </a:fld>
            <a:endParaRPr lang="zh-CN" altLang="en-US"/>
          </a:p>
        </p:txBody>
      </p:sp>
    </p:spTree>
    <p:extLst>
      <p:ext uri="{BB962C8B-B14F-4D97-AF65-F5344CB8AC3E}">
        <p14:creationId xmlns:p14="http://schemas.microsoft.com/office/powerpoint/2010/main" val="1705286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Also, different tooth surfaces have </a:t>
            </a:r>
            <a:r>
              <a:rPr lang="en-US" altLang="zh-CN" b="0" i="0" dirty="0">
                <a:solidFill>
                  <a:srgbClr val="24292F"/>
                </a:solidFill>
                <a:effectLst/>
                <a:latin typeface="-apple-system"/>
              </a:rPr>
              <a:t>distinct</a:t>
            </a:r>
            <a:r>
              <a:rPr lang="en-US" altLang="zh-CN" dirty="0"/>
              <a:t> spatial characteristics. Moreover,</a:t>
            </a:r>
            <a:r>
              <a:rPr lang="zh-CN" altLang="en-US" dirty="0"/>
              <a:t> </a:t>
            </a:r>
            <a:r>
              <a:rPr lang="en-US" altLang="zh-CN" dirty="0">
                <a:effectLst/>
                <a:latin typeface="-apple-system"/>
              </a:rPr>
              <a:t>when using the Bass technique, two brushing motions </a:t>
            </a:r>
            <a:r>
              <a:rPr lang="en-US" altLang="zh-CN" strike="noStrike" dirty="0">
                <a:effectLst/>
                <a:latin typeface="-apple-system"/>
              </a:rPr>
              <a:t>(</a:t>
            </a:r>
            <a:r>
              <a:rPr lang="en-US" altLang="zh-CN" strike="noStrike" dirty="0"/>
              <a:t>up-and-down and back-and-forth</a:t>
            </a:r>
            <a:r>
              <a:rPr lang="en-US" altLang="zh-CN" strike="noStrike" dirty="0">
                <a:effectLst/>
                <a:latin typeface="-apple-system"/>
              </a:rPr>
              <a:t>) </a:t>
            </a:r>
            <a:r>
              <a:rPr lang="en-US" altLang="zh-CN" dirty="0">
                <a:effectLst/>
                <a:latin typeface="-apple-system"/>
              </a:rPr>
              <a:t>are used for different tooth surfaces.</a:t>
            </a:r>
          </a:p>
          <a:p>
            <a:br>
              <a:rPr lang="en-US" altLang="zh-CN" dirty="0"/>
            </a:br>
            <a:endParaRPr lang="en-US" altLang="zh-CN" dirty="0"/>
          </a:p>
        </p:txBody>
      </p:sp>
      <p:sp>
        <p:nvSpPr>
          <p:cNvPr id="4" name="灯片编号占位符 3"/>
          <p:cNvSpPr>
            <a:spLocks noGrp="1"/>
          </p:cNvSpPr>
          <p:nvPr>
            <p:ph type="sldNum" sz="quarter" idx="5"/>
          </p:nvPr>
        </p:nvSpPr>
        <p:spPr/>
        <p:txBody>
          <a:bodyPr/>
          <a:lstStyle/>
          <a:p>
            <a:fld id="{3DD9C11C-D04B-4B83-A5E8-D873315BDD39}" type="slidenum">
              <a:rPr lang="zh-CN" altLang="en-US" smtClean="0"/>
              <a:t>5</a:t>
            </a:fld>
            <a:endParaRPr lang="zh-CN" altLang="en-US"/>
          </a:p>
        </p:txBody>
      </p:sp>
    </p:spTree>
    <p:extLst>
      <p:ext uri="{BB962C8B-B14F-4D97-AF65-F5344CB8AC3E}">
        <p14:creationId xmlns:p14="http://schemas.microsoft.com/office/powerpoint/2010/main" val="933923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we deploy two low-cost photosensors to the toothbrush head, and we consider the light emitted by the bristles as the transmission signal, and photosensors as signal receivers. </a:t>
            </a:r>
          </a:p>
          <a:p>
            <a:r>
              <a:rPr lang="en-US" altLang="zh-CN" dirty="0"/>
              <a:t>By analyzing the signal reflected from oral tissue, we can infer which tooth surface is being brushed. </a:t>
            </a:r>
            <a:r>
              <a:rPr lang="en-US" altLang="zh-CN" b="0" i="0" dirty="0">
                <a:solidFill>
                  <a:srgbClr val="24292F"/>
                </a:solidFill>
                <a:effectLst/>
                <a:latin typeface="-apple-system"/>
              </a:rPr>
              <a:t>It's worth noting </a:t>
            </a:r>
            <a:r>
              <a:rPr lang="en-US" altLang="zh-CN" dirty="0"/>
              <a:t>that our proposal is robust since the photosensors are stably located inside the mouth during brushing, which shields light interference and user motion</a:t>
            </a:r>
            <a:r>
              <a:rPr lang="en-US" altLang="zh-CN" strike="noStrike" dirty="0"/>
              <a:t>. Moreover, no matter how the user’s body moves, the sensors remain relatively stable </a:t>
            </a:r>
            <a:r>
              <a:rPr lang="en-US" altLang="zh-CN" b="0" i="0" strike="noStrike" dirty="0">
                <a:solidFill>
                  <a:srgbClr val="24292F"/>
                </a:solidFill>
                <a:effectLst/>
                <a:latin typeface="-apple-system"/>
              </a:rPr>
              <a:t>inside</a:t>
            </a:r>
            <a:r>
              <a:rPr lang="en-US" altLang="zh-CN" strike="noStrike" dirty="0"/>
              <a:t> the mouth.</a:t>
            </a:r>
          </a:p>
        </p:txBody>
      </p:sp>
      <p:sp>
        <p:nvSpPr>
          <p:cNvPr id="4" name="灯片编号占位符 3"/>
          <p:cNvSpPr>
            <a:spLocks noGrp="1"/>
          </p:cNvSpPr>
          <p:nvPr>
            <p:ph type="sldNum" sz="quarter" idx="5"/>
          </p:nvPr>
        </p:nvSpPr>
        <p:spPr/>
        <p:txBody>
          <a:bodyPr/>
          <a:lstStyle/>
          <a:p>
            <a:fld id="{3DD9C11C-D04B-4B83-A5E8-D873315BDD39}" type="slidenum">
              <a:rPr lang="zh-CN" altLang="en-US" smtClean="0"/>
              <a:t>6</a:t>
            </a:fld>
            <a:endParaRPr lang="zh-CN" altLang="en-US"/>
          </a:p>
        </p:txBody>
      </p:sp>
    </p:spTree>
    <p:extLst>
      <p:ext uri="{BB962C8B-B14F-4D97-AF65-F5344CB8AC3E}">
        <p14:creationId xmlns:p14="http://schemas.microsoft.com/office/powerpoint/2010/main" val="2860786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chemeClr val="tx1"/>
                </a:solidFill>
                <a:effectLst/>
                <a:latin typeface="+mn-lt"/>
              </a:rPr>
              <a:t>To</a:t>
            </a:r>
            <a:r>
              <a:rPr lang="en-US" altLang="zh-CN" b="0" i="0" dirty="0">
                <a:solidFill>
                  <a:srgbClr val="24292F"/>
                </a:solidFill>
                <a:effectLst/>
                <a:latin typeface="-apple-system"/>
              </a:rPr>
              <a:t> translate the concept into an actual system,</a:t>
            </a:r>
            <a:r>
              <a:rPr lang="zh-CN" altLang="en-US" b="0" i="0" dirty="0">
                <a:solidFill>
                  <a:srgbClr val="24292F"/>
                </a:solidFill>
                <a:effectLst/>
                <a:latin typeface="-apple-system"/>
              </a:rPr>
              <a:t> </a:t>
            </a:r>
            <a:r>
              <a:rPr lang="en-US" altLang="zh-CN" b="0" i="0" dirty="0">
                <a:solidFill>
                  <a:srgbClr val="24292F"/>
                </a:solidFill>
                <a:effectLst/>
                <a:latin typeface="-apple-system"/>
              </a:rPr>
              <a:t>the</a:t>
            </a:r>
            <a:r>
              <a:rPr lang="zh-CN" altLang="en-US" b="0" i="0" dirty="0">
                <a:solidFill>
                  <a:srgbClr val="24292F"/>
                </a:solidFill>
                <a:effectLst/>
                <a:latin typeface="-apple-system"/>
              </a:rPr>
              <a:t> </a:t>
            </a:r>
            <a:r>
              <a:rPr lang="en-US" altLang="zh-CN" dirty="0">
                <a:effectLst/>
                <a:latin typeface="-apple-system"/>
              </a:rPr>
              <a:t>first step is to consider the sensor deployment position. Firstly, we found that the toothbrush light source can be simplified as a set of point light sources. So, we deploy the sensor to the side of the toothbrush head, which can block direct light and ensure a stronger light reflection. Secondly, Since there are two directions of brushing, both vertical and parallel to the toothbrush, we deploy the sensor in a direction that intersects both to receive light changes from both directions. Thirdly, since the left and right oral structures are symmetrical, we deploy two sensors with different addresses on both sides of the toothbrush to distinguish between the left and right.</a:t>
            </a:r>
            <a:endParaRPr lang="en-US" altLang="zh-CN" dirty="0"/>
          </a:p>
        </p:txBody>
      </p:sp>
      <p:sp>
        <p:nvSpPr>
          <p:cNvPr id="4" name="灯片编号占位符 3"/>
          <p:cNvSpPr>
            <a:spLocks noGrp="1"/>
          </p:cNvSpPr>
          <p:nvPr>
            <p:ph type="sldNum" sz="quarter" idx="5"/>
          </p:nvPr>
        </p:nvSpPr>
        <p:spPr/>
        <p:txBody>
          <a:bodyPr/>
          <a:lstStyle/>
          <a:p>
            <a:fld id="{3DD9C11C-D04B-4B83-A5E8-D873315BDD39}" type="slidenum">
              <a:rPr lang="zh-CN" altLang="en-US" smtClean="0"/>
              <a:t>7</a:t>
            </a:fld>
            <a:endParaRPr lang="zh-CN" altLang="en-US"/>
          </a:p>
        </p:txBody>
      </p:sp>
    </p:spTree>
    <p:extLst>
      <p:ext uri="{BB962C8B-B14F-4D97-AF65-F5344CB8AC3E}">
        <p14:creationId xmlns:p14="http://schemas.microsoft.com/office/powerpoint/2010/main" val="3053631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t>
            </a:r>
            <a:r>
              <a:rPr lang="en-US" altLang="zh-CN" b="0" i="0" dirty="0">
                <a:solidFill>
                  <a:srgbClr val="24292F"/>
                </a:solidFill>
                <a:effectLst/>
                <a:latin typeface="-apple-system"/>
              </a:rPr>
              <a:t>have established</a:t>
            </a:r>
            <a:r>
              <a:rPr lang="en-US" altLang="zh-CN" dirty="0"/>
              <a:t> a channel model of blue light in the mouth</a:t>
            </a:r>
            <a:r>
              <a:rPr lang="zh-CN" altLang="en-US" dirty="0"/>
              <a:t> </a:t>
            </a:r>
            <a:r>
              <a:rPr lang="en-US" altLang="zh-CN" dirty="0"/>
              <a:t>to derive the working principle.</a:t>
            </a:r>
            <a:r>
              <a:rPr lang="zh-CN" altLang="en-US" dirty="0"/>
              <a:t> </a:t>
            </a:r>
            <a:r>
              <a:rPr lang="en-US" altLang="zh-CN" dirty="0"/>
              <a:t>We can see that the numerical simulation signal is different for different tooth surfaces. You</a:t>
            </a:r>
            <a:r>
              <a:rPr lang="zh-CN" altLang="en-US" dirty="0"/>
              <a:t> </a:t>
            </a:r>
            <a:r>
              <a:rPr lang="en-US" altLang="zh-CN" dirty="0"/>
              <a:t>can</a:t>
            </a:r>
            <a:r>
              <a:rPr lang="zh-CN" altLang="en-US" dirty="0"/>
              <a:t> </a:t>
            </a:r>
            <a:r>
              <a:rPr lang="en-US" altLang="zh-CN" dirty="0"/>
              <a:t>refer to</a:t>
            </a:r>
            <a:r>
              <a:rPr lang="zh-CN" altLang="en-US" dirty="0"/>
              <a:t> </a:t>
            </a:r>
            <a:r>
              <a:rPr lang="en-US" altLang="zh-CN" dirty="0"/>
              <a:t>our</a:t>
            </a:r>
            <a:r>
              <a:rPr lang="zh-CN" altLang="en-US" dirty="0"/>
              <a:t> </a:t>
            </a:r>
            <a:r>
              <a:rPr lang="en-US" altLang="zh-CN" dirty="0"/>
              <a:t>paper</a:t>
            </a:r>
            <a:r>
              <a:rPr lang="zh-CN" altLang="en-US" dirty="0"/>
              <a:t> </a:t>
            </a:r>
            <a:r>
              <a:rPr lang="en-US" altLang="zh-CN" dirty="0"/>
              <a:t>for</a:t>
            </a:r>
            <a:r>
              <a:rPr lang="zh-CN" altLang="en-US" dirty="0"/>
              <a:t> </a:t>
            </a:r>
            <a:r>
              <a:rPr lang="en-US" altLang="zh-CN" dirty="0"/>
              <a:t>more</a:t>
            </a:r>
            <a:r>
              <a:rPr lang="zh-CN" altLang="en-US" dirty="0"/>
              <a:t> </a:t>
            </a:r>
            <a:r>
              <a:rPr lang="en-US" altLang="zh-CN" dirty="0"/>
              <a:t>details about this part.</a:t>
            </a:r>
            <a:endParaRPr lang="zh-CN" altLang="en-US" dirty="0"/>
          </a:p>
        </p:txBody>
      </p:sp>
      <p:sp>
        <p:nvSpPr>
          <p:cNvPr id="4" name="灯片编号占位符 3"/>
          <p:cNvSpPr>
            <a:spLocks noGrp="1"/>
          </p:cNvSpPr>
          <p:nvPr>
            <p:ph type="sldNum" sz="quarter" idx="10"/>
          </p:nvPr>
        </p:nvSpPr>
        <p:spPr/>
        <p:txBody>
          <a:bodyPr/>
          <a:lstStyle/>
          <a:p>
            <a:fld id="{845D2DAF-7A11-4887-8CD5-B116BE4C2387}" type="slidenum">
              <a:rPr lang="zh-CN" altLang="en-US" smtClean="0"/>
              <a:t>8</a:t>
            </a:fld>
            <a:endParaRPr lang="zh-CN" altLang="en-US"/>
          </a:p>
        </p:txBody>
      </p:sp>
    </p:spTree>
    <p:extLst>
      <p:ext uri="{BB962C8B-B14F-4D97-AF65-F5344CB8AC3E}">
        <p14:creationId xmlns:p14="http://schemas.microsoft.com/office/powerpoint/2010/main" val="1605338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ffectLst/>
                <a:latin typeface="-apple-system"/>
              </a:rPr>
              <a:t>In addition to numerical simulations, the brushing signals collected from actual users also show different waveforms on different tooth surfaces.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also calculated the intergroup and intragroup Euclidean distance of the signal, and we found that </a:t>
            </a:r>
            <a:r>
              <a:rPr lang="en-US" altLang="zh-CN" b="0" dirty="0"/>
              <a:t>the </a:t>
            </a:r>
            <a:r>
              <a:rPr lang="en-US" altLang="zh-CN" b="0" dirty="0">
                <a:solidFill>
                  <a:srgbClr val="7030A0"/>
                </a:solidFill>
                <a:latin typeface="微软雅黑" panose="020B0503020204020204" pitchFamily="34" charset="-122"/>
                <a:ea typeface="微软雅黑" panose="020B0503020204020204" pitchFamily="34" charset="-122"/>
              </a:rPr>
              <a:t>Intergroup</a:t>
            </a:r>
            <a:r>
              <a:rPr lang="en-US" altLang="zh-CN" b="0" dirty="0">
                <a:latin typeface="微软雅黑" panose="020B0503020204020204" pitchFamily="34" charset="-122"/>
                <a:ea typeface="微软雅黑" panose="020B0503020204020204" pitchFamily="34" charset="-122"/>
              </a:rPr>
              <a:t> distance is </a:t>
            </a:r>
            <a:r>
              <a:rPr lang="en-US" altLang="zh-CN" b="0" dirty="0">
                <a:solidFill>
                  <a:srgbClr val="7030A0"/>
                </a:solidFill>
                <a:latin typeface="微软雅黑" panose="020B0503020204020204" pitchFamily="34" charset="-122"/>
                <a:ea typeface="微软雅黑" panose="020B0503020204020204" pitchFamily="34" charset="-122"/>
              </a:rPr>
              <a:t>greater</a:t>
            </a:r>
            <a:r>
              <a:rPr lang="en-US" altLang="zh-CN" b="0" dirty="0">
                <a:latin typeface="微软雅黑" panose="020B0503020204020204" pitchFamily="34" charset="-122"/>
                <a:ea typeface="微软雅黑" panose="020B0503020204020204" pitchFamily="34" charset="-122"/>
              </a:rPr>
              <a:t> than the </a:t>
            </a:r>
            <a:r>
              <a:rPr lang="en-US" altLang="zh-CN" b="0" dirty="0">
                <a:solidFill>
                  <a:srgbClr val="7030A0"/>
                </a:solidFill>
                <a:latin typeface="微软雅黑" panose="020B0503020204020204" pitchFamily="34" charset="-122"/>
                <a:ea typeface="微软雅黑" panose="020B0503020204020204" pitchFamily="34" charset="-122"/>
              </a:rPr>
              <a:t>Intragroup</a:t>
            </a:r>
            <a:r>
              <a:rPr lang="en-US" altLang="zh-CN" b="0" dirty="0">
                <a:latin typeface="微软雅黑" panose="020B0503020204020204" pitchFamily="34" charset="-122"/>
                <a:ea typeface="微软雅黑" panose="020B0503020204020204" pitchFamily="34" charset="-122"/>
              </a:rPr>
              <a:t> distance, </a:t>
            </a:r>
            <a:r>
              <a:rPr lang="en-US" altLang="zh-CN" sz="1800" strike="noStrike" dirty="0">
                <a:solidFill>
                  <a:srgbClr val="000000"/>
                </a:solidFill>
                <a:effectLst/>
                <a:latin typeface="LinLibertineT"/>
              </a:rPr>
              <a:t>which also verifies the feasibility and effectiveness of the hardware design.</a:t>
            </a:r>
            <a:endParaRPr lang="en-US" altLang="zh-CN" strike="noStrike" dirty="0"/>
          </a:p>
        </p:txBody>
      </p:sp>
      <p:sp>
        <p:nvSpPr>
          <p:cNvPr id="4" name="灯片编号占位符 3"/>
          <p:cNvSpPr>
            <a:spLocks noGrp="1"/>
          </p:cNvSpPr>
          <p:nvPr>
            <p:ph type="sldNum" sz="quarter" idx="5"/>
          </p:nvPr>
        </p:nvSpPr>
        <p:spPr/>
        <p:txBody>
          <a:bodyPr/>
          <a:lstStyle/>
          <a:p>
            <a:fld id="{3DD9C11C-D04B-4B83-A5E8-D873315BDD39}" type="slidenum">
              <a:rPr lang="zh-CN" altLang="en-US" smtClean="0"/>
              <a:t>9</a:t>
            </a:fld>
            <a:endParaRPr lang="zh-CN" altLang="en-US"/>
          </a:p>
        </p:txBody>
      </p:sp>
    </p:spTree>
    <p:extLst>
      <p:ext uri="{BB962C8B-B14F-4D97-AF65-F5344CB8AC3E}">
        <p14:creationId xmlns:p14="http://schemas.microsoft.com/office/powerpoint/2010/main" val="1488421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B821BB6-FFC6-4F4F-BB7C-1255C9EBF2D9}" type="datetimeFigureOut">
              <a:rPr lang="zh-CN" altLang="en-US" smtClean="0"/>
              <a:t>2023/10/8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4954EA-27E7-4AB6-94E1-688632AAB0E2}" type="slidenum">
              <a:rPr lang="zh-CN" altLang="en-US" smtClean="0"/>
              <a:t>‹#›</a:t>
            </a:fld>
            <a:endParaRPr lang="zh-CN" altLang="en-US"/>
          </a:p>
        </p:txBody>
      </p:sp>
    </p:spTree>
    <p:extLst>
      <p:ext uri="{BB962C8B-B14F-4D97-AF65-F5344CB8AC3E}">
        <p14:creationId xmlns:p14="http://schemas.microsoft.com/office/powerpoint/2010/main" val="4210264223"/>
      </p:ext>
    </p:extLst>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B821BB6-FFC6-4F4F-BB7C-1255C9EBF2D9}" type="datetimeFigureOut">
              <a:rPr lang="zh-CN" altLang="en-US" smtClean="0"/>
              <a:t>2023/10/8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4954EA-27E7-4AB6-94E1-688632AAB0E2}" type="slidenum">
              <a:rPr lang="zh-CN" altLang="en-US" smtClean="0"/>
              <a:t>‹#›</a:t>
            </a:fld>
            <a:endParaRPr lang="zh-CN" altLang="en-US"/>
          </a:p>
        </p:txBody>
      </p:sp>
    </p:spTree>
    <p:extLst>
      <p:ext uri="{BB962C8B-B14F-4D97-AF65-F5344CB8AC3E}">
        <p14:creationId xmlns:p14="http://schemas.microsoft.com/office/powerpoint/2010/main" val="4075930279"/>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B821BB6-FFC6-4F4F-BB7C-1255C9EBF2D9}" type="datetimeFigureOut">
              <a:rPr lang="zh-CN" altLang="en-US" smtClean="0"/>
              <a:t>2023/10/8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4954EA-27E7-4AB6-94E1-688632AAB0E2}" type="slidenum">
              <a:rPr lang="zh-CN" altLang="en-US" smtClean="0"/>
              <a:t>‹#›</a:t>
            </a:fld>
            <a:endParaRPr lang="zh-CN" altLang="en-US"/>
          </a:p>
        </p:txBody>
      </p:sp>
    </p:spTree>
    <p:extLst>
      <p:ext uri="{BB962C8B-B14F-4D97-AF65-F5344CB8AC3E}">
        <p14:creationId xmlns:p14="http://schemas.microsoft.com/office/powerpoint/2010/main" val="222207273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B821BB6-FFC6-4F4F-BB7C-1255C9EBF2D9}" type="datetimeFigureOut">
              <a:rPr lang="zh-CN" altLang="en-US" smtClean="0"/>
              <a:t>2023/10/8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4954EA-27E7-4AB6-94E1-688632AAB0E2}" type="slidenum">
              <a:rPr lang="zh-CN" altLang="en-US" smtClean="0"/>
              <a:t>‹#›</a:t>
            </a:fld>
            <a:endParaRPr lang="zh-CN" altLang="en-US"/>
          </a:p>
        </p:txBody>
      </p:sp>
    </p:spTree>
    <p:extLst>
      <p:ext uri="{BB962C8B-B14F-4D97-AF65-F5344CB8AC3E}">
        <p14:creationId xmlns:p14="http://schemas.microsoft.com/office/powerpoint/2010/main" val="3285613863"/>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B821BB6-FFC6-4F4F-BB7C-1255C9EBF2D9}" type="datetimeFigureOut">
              <a:rPr lang="zh-CN" altLang="en-US" smtClean="0"/>
              <a:t>2023/10/8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C4954EA-27E7-4AB6-94E1-688632AAB0E2}" type="slidenum">
              <a:rPr lang="zh-CN" altLang="en-US" smtClean="0"/>
              <a:t>‹#›</a:t>
            </a:fld>
            <a:endParaRPr lang="zh-CN" altLang="en-US"/>
          </a:p>
        </p:txBody>
      </p:sp>
    </p:spTree>
    <p:extLst>
      <p:ext uri="{BB962C8B-B14F-4D97-AF65-F5344CB8AC3E}">
        <p14:creationId xmlns:p14="http://schemas.microsoft.com/office/powerpoint/2010/main" val="2653043447"/>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B821BB6-FFC6-4F4F-BB7C-1255C9EBF2D9}" type="datetimeFigureOut">
              <a:rPr lang="zh-CN" altLang="en-US" smtClean="0"/>
              <a:t>2023/10/8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4954EA-27E7-4AB6-94E1-688632AAB0E2}" type="slidenum">
              <a:rPr lang="zh-CN" altLang="en-US" smtClean="0"/>
              <a:t>‹#›</a:t>
            </a:fld>
            <a:endParaRPr lang="zh-CN" altLang="en-US"/>
          </a:p>
        </p:txBody>
      </p:sp>
    </p:spTree>
    <p:extLst>
      <p:ext uri="{BB962C8B-B14F-4D97-AF65-F5344CB8AC3E}">
        <p14:creationId xmlns:p14="http://schemas.microsoft.com/office/powerpoint/2010/main" val="1196640139"/>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B821BB6-FFC6-4F4F-BB7C-1255C9EBF2D9}" type="datetimeFigureOut">
              <a:rPr lang="zh-CN" altLang="en-US" smtClean="0"/>
              <a:t>2023/10/8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C4954EA-27E7-4AB6-94E1-688632AAB0E2}" type="slidenum">
              <a:rPr lang="zh-CN" altLang="en-US" smtClean="0"/>
              <a:t>‹#›</a:t>
            </a:fld>
            <a:endParaRPr lang="zh-CN" altLang="en-US"/>
          </a:p>
        </p:txBody>
      </p:sp>
    </p:spTree>
    <p:extLst>
      <p:ext uri="{BB962C8B-B14F-4D97-AF65-F5344CB8AC3E}">
        <p14:creationId xmlns:p14="http://schemas.microsoft.com/office/powerpoint/2010/main" val="2892515705"/>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821BB6-FFC6-4F4F-BB7C-1255C9EBF2D9}" type="datetimeFigureOut">
              <a:rPr lang="zh-CN" altLang="en-US" smtClean="0"/>
              <a:t>2023/10/8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C4954EA-27E7-4AB6-94E1-688632AAB0E2}" type="slidenum">
              <a:rPr lang="zh-CN" altLang="en-US" smtClean="0"/>
              <a:t>‹#›</a:t>
            </a:fld>
            <a:endParaRPr lang="zh-CN" altLang="en-US"/>
          </a:p>
        </p:txBody>
      </p:sp>
    </p:spTree>
    <p:extLst>
      <p:ext uri="{BB962C8B-B14F-4D97-AF65-F5344CB8AC3E}">
        <p14:creationId xmlns:p14="http://schemas.microsoft.com/office/powerpoint/2010/main" val="1033948965"/>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B821BB6-FFC6-4F4F-BB7C-1255C9EBF2D9}" type="datetimeFigureOut">
              <a:rPr lang="zh-CN" altLang="en-US" smtClean="0"/>
              <a:t>2023/10/8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C4954EA-27E7-4AB6-94E1-688632AAB0E2}" type="slidenum">
              <a:rPr lang="zh-CN" altLang="en-US" smtClean="0"/>
              <a:t>‹#›</a:t>
            </a:fld>
            <a:endParaRPr lang="zh-CN" altLang="en-US"/>
          </a:p>
        </p:txBody>
      </p:sp>
    </p:spTree>
    <p:extLst>
      <p:ext uri="{BB962C8B-B14F-4D97-AF65-F5344CB8AC3E}">
        <p14:creationId xmlns:p14="http://schemas.microsoft.com/office/powerpoint/2010/main" val="326170492"/>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B821BB6-FFC6-4F4F-BB7C-1255C9EBF2D9}" type="datetimeFigureOut">
              <a:rPr lang="zh-CN" altLang="en-US" smtClean="0"/>
              <a:t>2023/10/8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4954EA-27E7-4AB6-94E1-688632AAB0E2}" type="slidenum">
              <a:rPr lang="zh-CN" altLang="en-US" smtClean="0"/>
              <a:t>‹#›</a:t>
            </a:fld>
            <a:endParaRPr lang="zh-CN" altLang="en-US"/>
          </a:p>
        </p:txBody>
      </p:sp>
    </p:spTree>
    <p:extLst>
      <p:ext uri="{BB962C8B-B14F-4D97-AF65-F5344CB8AC3E}">
        <p14:creationId xmlns:p14="http://schemas.microsoft.com/office/powerpoint/2010/main" val="1387780838"/>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B821BB6-FFC6-4F4F-BB7C-1255C9EBF2D9}" type="datetimeFigureOut">
              <a:rPr lang="zh-CN" altLang="en-US" smtClean="0"/>
              <a:t>2023/10/8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C4954EA-27E7-4AB6-94E1-688632AAB0E2}" type="slidenum">
              <a:rPr lang="zh-CN" altLang="en-US" smtClean="0"/>
              <a:t>‹#›</a:t>
            </a:fld>
            <a:endParaRPr lang="zh-CN" altLang="en-US"/>
          </a:p>
        </p:txBody>
      </p:sp>
    </p:spTree>
    <p:extLst>
      <p:ext uri="{BB962C8B-B14F-4D97-AF65-F5344CB8AC3E}">
        <p14:creationId xmlns:p14="http://schemas.microsoft.com/office/powerpoint/2010/main" val="4238599895"/>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821BB6-FFC6-4F4F-BB7C-1255C9EBF2D9}" type="datetimeFigureOut">
              <a:rPr lang="zh-CN" altLang="en-US" smtClean="0"/>
              <a:t>2023/10/8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4954EA-27E7-4AB6-94E1-688632AAB0E2}" type="slidenum">
              <a:rPr lang="zh-CN" altLang="en-US" smtClean="0"/>
              <a:t>‹#›</a:t>
            </a:fld>
            <a:endParaRPr lang="zh-CN" altLang="en-US"/>
          </a:p>
        </p:txBody>
      </p:sp>
    </p:spTree>
    <p:extLst>
      <p:ext uri="{BB962C8B-B14F-4D97-AF65-F5344CB8AC3E}">
        <p14:creationId xmlns:p14="http://schemas.microsoft.com/office/powerpoint/2010/main" val="1795870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32.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31.wdp"/><Relationship Id="rId5" Type="http://schemas.openxmlformats.org/officeDocument/2006/relationships/image" Target="../media/image51.png"/><Relationship Id="rId10" Type="http://schemas.microsoft.com/office/2007/relationships/hdphoto" Target="../media/hdphoto33.wdp"/><Relationship Id="rId4" Type="http://schemas.microsoft.com/office/2007/relationships/hdphoto" Target="../media/hdphoto30.wdp"/><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5.wdp"/><Relationship Id="rId5" Type="http://schemas.openxmlformats.org/officeDocument/2006/relationships/image" Target="../media/image55.png"/><Relationship Id="rId4" Type="http://schemas.microsoft.com/office/2007/relationships/hdphoto" Target="../media/hdphoto34.wdp"/></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37.wdp"/></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38.wdp"/></Relationships>
</file>

<file path=ppt/slides/_rels/slide14.xml.rels><?xml version="1.0" encoding="UTF-8" standalone="yes"?>
<Relationships xmlns="http://schemas.openxmlformats.org/package/2006/relationships"><Relationship Id="rId8" Type="http://schemas.microsoft.com/office/2007/relationships/hdphoto" Target="../media/hdphoto40.wdp"/><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39.wdp"/><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microsoft.com/office/2007/relationships/hdphoto" Target="../media/hdphoto43.wdp"/><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42.wdp"/><Relationship Id="rId5" Type="http://schemas.openxmlformats.org/officeDocument/2006/relationships/image" Target="../media/image64.png"/><Relationship Id="rId4" Type="http://schemas.microsoft.com/office/2007/relationships/hdphoto" Target="../media/hdphoto41.wdp"/></Relationships>
</file>

<file path=ppt/slides/_rels/slide16.xml.rels><?xml version="1.0" encoding="UTF-8" standalone="yes"?>
<Relationships xmlns="http://schemas.openxmlformats.org/package/2006/relationships"><Relationship Id="rId8" Type="http://schemas.microsoft.com/office/2007/relationships/hdphoto" Target="../media/hdphoto46.wdp"/><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45.wdp"/><Relationship Id="rId5" Type="http://schemas.openxmlformats.org/officeDocument/2006/relationships/image" Target="../media/image67.png"/><Relationship Id="rId4" Type="http://schemas.microsoft.com/office/2007/relationships/hdphoto" Target="../media/hdphoto44.wdp"/></Relationships>
</file>

<file path=ppt/slides/_rels/slide17.xml.rels><?xml version="1.0" encoding="UTF-8" standalone="yes"?>
<Relationships xmlns="http://schemas.openxmlformats.org/package/2006/relationships"><Relationship Id="rId8" Type="http://schemas.openxmlformats.org/officeDocument/2006/relationships/hyperlink" Target="https://youtu.be/ZDvkZsqzj4I?si=qA0zRhjSxLRO1TgR" TargetMode="External"/><Relationship Id="rId13" Type="http://schemas.openxmlformats.org/officeDocument/2006/relationships/image" Target="../media/image73.png"/><Relationship Id="rId3" Type="http://schemas.openxmlformats.org/officeDocument/2006/relationships/hyperlink" Target="https://doi.org/10.5281/zenodo.8260593" TargetMode="External"/><Relationship Id="rId7" Type="http://schemas.microsoft.com/office/2007/relationships/hdphoto" Target="../media/hdphoto48.wdp"/><Relationship Id="rId12" Type="http://schemas.microsoft.com/office/2007/relationships/hdphoto" Target="../media/hdphoto50.wdp"/><Relationship Id="rId2" Type="http://schemas.openxmlformats.org/officeDocument/2006/relationships/notesSlide" Target="../notesSlides/notesSlide17.xml"/><Relationship Id="rId16" Type="http://schemas.microsoft.com/office/2007/relationships/hdphoto" Target="../media/hdphoto52.wdp"/><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2.png"/><Relationship Id="rId5" Type="http://schemas.microsoft.com/office/2007/relationships/hdphoto" Target="../media/hdphoto47.wdp"/><Relationship Id="rId15" Type="http://schemas.openxmlformats.org/officeDocument/2006/relationships/image" Target="../media/image74.png"/><Relationship Id="rId10" Type="http://schemas.microsoft.com/office/2007/relationships/hdphoto" Target="../media/hdphoto49.wdp"/><Relationship Id="rId4" Type="http://schemas.openxmlformats.org/officeDocument/2006/relationships/image" Target="../media/image69.png"/><Relationship Id="rId9" Type="http://schemas.openxmlformats.org/officeDocument/2006/relationships/image" Target="../media/image71.png"/><Relationship Id="rId14" Type="http://schemas.microsoft.com/office/2007/relationships/hdphoto" Target="../media/hdphoto5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7.wdp"/><Relationship Id="rId18" Type="http://schemas.openxmlformats.org/officeDocument/2006/relationships/image" Target="../media/image15.png"/><Relationship Id="rId3" Type="http://schemas.openxmlformats.org/officeDocument/2006/relationships/image" Target="../media/image5.jpeg"/><Relationship Id="rId21" Type="http://schemas.openxmlformats.org/officeDocument/2006/relationships/image" Target="../media/image18.png"/><Relationship Id="rId7" Type="http://schemas.openxmlformats.org/officeDocument/2006/relationships/image" Target="../media/image8.jpeg"/><Relationship Id="rId12" Type="http://schemas.openxmlformats.org/officeDocument/2006/relationships/image" Target="../media/image11.png"/><Relationship Id="rId17" Type="http://schemas.openxmlformats.org/officeDocument/2006/relationships/image" Target="../media/image14.jpeg"/><Relationship Id="rId2" Type="http://schemas.openxmlformats.org/officeDocument/2006/relationships/notesSlide" Target="../notesSlides/notesSlide3.xml"/><Relationship Id="rId16" Type="http://schemas.microsoft.com/office/2007/relationships/hdphoto" Target="../media/hdphoto8.wdp"/><Relationship Id="rId20"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7.jpeg"/><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image" Target="../media/image13.png"/><Relationship Id="rId23" Type="http://schemas.microsoft.com/office/2007/relationships/hdphoto" Target="../media/hdphoto9.wdp"/><Relationship Id="rId10" Type="http://schemas.openxmlformats.org/officeDocument/2006/relationships/image" Target="../media/image10.png"/><Relationship Id="rId19" Type="http://schemas.openxmlformats.org/officeDocument/2006/relationships/image" Target="../media/image16.jpeg"/><Relationship Id="rId4" Type="http://schemas.openxmlformats.org/officeDocument/2006/relationships/image" Target="../media/image6.png"/><Relationship Id="rId9" Type="http://schemas.microsoft.com/office/2007/relationships/hdphoto" Target="../media/hdphoto5.wdp"/><Relationship Id="rId14" Type="http://schemas.openxmlformats.org/officeDocument/2006/relationships/image" Target="../media/image12.jpeg"/><Relationship Id="rId22"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26.jpg"/><Relationship Id="rId3" Type="http://schemas.openxmlformats.org/officeDocument/2006/relationships/image" Target="../media/image20.png"/><Relationship Id="rId7" Type="http://schemas.openxmlformats.org/officeDocument/2006/relationships/image" Target="../media/image23.png"/><Relationship Id="rId12" Type="http://schemas.microsoft.com/office/2007/relationships/hdphoto" Target="../media/hdphoto13.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28.png"/><Relationship Id="rId10" Type="http://schemas.microsoft.com/office/2007/relationships/hdphoto" Target="../media/hdphoto12.wdp"/><Relationship Id="rId4" Type="http://schemas.microsoft.com/office/2007/relationships/hdphoto" Target="../media/hdphoto10.wdp"/><Relationship Id="rId9" Type="http://schemas.openxmlformats.org/officeDocument/2006/relationships/image" Target="../media/image24.png"/><Relationship Id="rId1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4.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2.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15.wdp"/><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notesSlide" Target="../notesSlides/notesSlide6.xml"/><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7.png"/><Relationship Id="rId12" Type="http://schemas.microsoft.com/office/2007/relationships/hdphoto" Target="../media/hdphoto20.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39.png"/><Relationship Id="rId5" Type="http://schemas.openxmlformats.org/officeDocument/2006/relationships/image" Target="../media/image36.png"/><Relationship Id="rId10" Type="http://schemas.microsoft.com/office/2007/relationships/hdphoto" Target="../media/hdphoto19.wdp"/><Relationship Id="rId4" Type="http://schemas.microsoft.com/office/2007/relationships/hdphoto" Target="../media/hdphoto16.wdp"/><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3.png"/><Relationship Id="rId12" Type="http://schemas.microsoft.com/office/2007/relationships/hdphoto" Target="../media/hdphoto25.wdp"/><Relationship Id="rId2" Type="http://schemas.openxmlformats.org/officeDocument/2006/relationships/notesSlide" Target="../notesSlides/notesSlide8.xml"/><Relationship Id="rId16" Type="http://schemas.microsoft.com/office/2007/relationships/hdphoto" Target="../media/hdphoto27.wdp"/><Relationship Id="rId1" Type="http://schemas.openxmlformats.org/officeDocument/2006/relationships/slideLayout" Target="../slideLayouts/slideLayout2.xml"/><Relationship Id="rId6" Type="http://schemas.microsoft.com/office/2007/relationships/hdphoto" Target="../media/hdphoto22.wdp"/><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10" Type="http://schemas.microsoft.com/office/2007/relationships/hdphoto" Target="../media/hdphoto24.wdp"/><Relationship Id="rId4" Type="http://schemas.microsoft.com/office/2007/relationships/hdphoto" Target="../media/hdphoto21.wdp"/><Relationship Id="rId9" Type="http://schemas.openxmlformats.org/officeDocument/2006/relationships/image" Target="../media/image44.png"/><Relationship Id="rId14" Type="http://schemas.microsoft.com/office/2007/relationships/hdphoto" Target="../media/hdphoto26.wdp"/></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9.wdp"/><Relationship Id="rId5" Type="http://schemas.openxmlformats.org/officeDocument/2006/relationships/image" Target="../media/image49.png"/><Relationship Id="rId4" Type="http://schemas.microsoft.com/office/2007/relationships/hdphoto" Target="../media/hdphoto2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6">
            <a:extLst>
              <a:ext uri="{FF2B5EF4-FFF2-40B4-BE49-F238E27FC236}">
                <a16:creationId xmlns:a16="http://schemas.microsoft.com/office/drawing/2014/main" id="{AA312DC6-C381-476B-9B1B-529F0A190598}"/>
              </a:ext>
            </a:extLst>
          </p:cNvPr>
          <p:cNvSpPr txBox="1"/>
          <p:nvPr/>
        </p:nvSpPr>
        <p:spPr>
          <a:xfrm>
            <a:off x="1082993" y="1274489"/>
            <a:ext cx="10026015" cy="1200329"/>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latin typeface="Arial" panose="020B0604020202020204" pitchFamily="34" charset="0"/>
                <a:ea typeface="思源黑体 CN Heavy" panose="020B0A00000000000000" pitchFamily="34" charset="-122"/>
                <a:cs typeface="Arial" panose="020B0604020202020204" pitchFamily="34" charset="0"/>
              </a:rPr>
              <a:t>LiT: Fine-grained Toothbrushing Monitoring with Commercial LED Toothbrush</a:t>
            </a:r>
          </a:p>
        </p:txBody>
      </p:sp>
      <p:sp>
        <p:nvSpPr>
          <p:cNvPr id="12" name="矩形 11">
            <a:extLst>
              <a:ext uri="{FF2B5EF4-FFF2-40B4-BE49-F238E27FC236}">
                <a16:creationId xmlns:a16="http://schemas.microsoft.com/office/drawing/2014/main" id="{93F6A04D-AF0E-4FAC-AEF7-63C1ED5DA86C}"/>
              </a:ext>
            </a:extLst>
          </p:cNvPr>
          <p:cNvSpPr/>
          <p:nvPr/>
        </p:nvSpPr>
        <p:spPr>
          <a:xfrm>
            <a:off x="4676143" y="5433186"/>
            <a:ext cx="2851150" cy="461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chemeClr val="tx1">
                    <a:lumMod val="65000"/>
                    <a:lumOff val="35000"/>
                  </a:schemeClr>
                </a:solidFill>
                <a:latin typeface="Arial" panose="020B0604020202020204" pitchFamily="34" charset="0"/>
                <a:cs typeface="Arial" panose="020B0604020202020204" pitchFamily="34" charset="0"/>
              </a:rPr>
              <a:t>MobiCom 2023</a:t>
            </a:r>
          </a:p>
        </p:txBody>
      </p:sp>
      <p:sp>
        <p:nvSpPr>
          <p:cNvPr id="15" name="文本框 23">
            <a:extLst>
              <a:ext uri="{FF2B5EF4-FFF2-40B4-BE49-F238E27FC236}">
                <a16:creationId xmlns:a16="http://schemas.microsoft.com/office/drawing/2014/main" id="{F39F4FA9-FFC5-4EB9-BE54-1BB0CC6B612E}"/>
              </a:ext>
            </a:extLst>
          </p:cNvPr>
          <p:cNvSpPr txBox="1"/>
          <p:nvPr/>
        </p:nvSpPr>
        <p:spPr>
          <a:xfrm>
            <a:off x="2076449" y="2599280"/>
            <a:ext cx="8039101" cy="70788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i="1" dirty="0" err="1">
                <a:latin typeface="Arial" panose="020B0604020202020204" pitchFamily="34" charset="0"/>
              </a:rPr>
              <a:t>Kaixin</a:t>
            </a:r>
            <a:r>
              <a:rPr lang="en-US" altLang="zh-CN" sz="2000" b="1" i="1" dirty="0">
                <a:latin typeface="Arial" panose="020B0604020202020204" pitchFamily="34" charset="0"/>
              </a:rPr>
              <a:t> Chen </a:t>
            </a:r>
            <a:r>
              <a:rPr lang="en-US" altLang="zh-CN" sz="2000" i="1" dirty="0">
                <a:latin typeface="Arial" panose="020B0604020202020204" pitchFamily="34" charset="0"/>
              </a:rPr>
              <a:t>(SZU), Lei Wang (SZU), </a:t>
            </a:r>
            <a:r>
              <a:rPr lang="en-US" altLang="zh-CN" sz="2000" i="1" dirty="0" err="1">
                <a:latin typeface="Arial" panose="020B0604020202020204" pitchFamily="34" charset="0"/>
              </a:rPr>
              <a:t>Yongzhi</a:t>
            </a:r>
            <a:r>
              <a:rPr lang="en-US" altLang="zh-CN" sz="2000" i="1" dirty="0">
                <a:latin typeface="Arial" panose="020B0604020202020204" pitchFamily="34" charset="0"/>
              </a:rPr>
              <a:t> Huang (</a:t>
            </a:r>
            <a:r>
              <a:rPr lang="en-US" altLang="zh-CN" sz="2000" b="0" i="1" dirty="0">
                <a:solidFill>
                  <a:srgbClr val="333333"/>
                </a:solidFill>
                <a:latin typeface="Arial" panose="020B0604020202020204" pitchFamily="34" charset="0"/>
              </a:rPr>
              <a:t>HKUST(GZ)</a:t>
            </a:r>
            <a:r>
              <a:rPr lang="en-US" altLang="zh-CN" sz="2000" i="1" dirty="0">
                <a:latin typeface="Arial" panose="020B0604020202020204" pitchFamily="34" charset="0"/>
              </a:rPr>
              <a:t>), </a:t>
            </a:r>
            <a:r>
              <a:rPr lang="en-US" altLang="zh-CN" sz="2000" i="1" dirty="0" err="1">
                <a:latin typeface="Arial" panose="020B0604020202020204" pitchFamily="34" charset="0"/>
              </a:rPr>
              <a:t>Kaishun</a:t>
            </a:r>
            <a:r>
              <a:rPr lang="en-US" altLang="zh-CN" sz="2000" i="1" dirty="0">
                <a:latin typeface="Arial" panose="020B0604020202020204" pitchFamily="34" charset="0"/>
              </a:rPr>
              <a:t> Wu (</a:t>
            </a:r>
            <a:r>
              <a:rPr lang="en-US" altLang="zh-CN" sz="2000" b="0" i="1" dirty="0">
                <a:solidFill>
                  <a:srgbClr val="333333"/>
                </a:solidFill>
                <a:latin typeface="Arial" panose="020B0604020202020204" pitchFamily="34" charset="0"/>
              </a:rPr>
              <a:t>HKUST(GZ)</a:t>
            </a:r>
            <a:r>
              <a:rPr lang="en-US" altLang="zh-CN" sz="2000" i="1" dirty="0">
                <a:latin typeface="Arial" panose="020B0604020202020204" pitchFamily="34" charset="0"/>
              </a:rPr>
              <a:t>), and Lu Wang</a:t>
            </a:r>
            <a:r>
              <a:rPr lang="en-US" altLang="zh-CN" sz="2000" b="1" i="1" dirty="0">
                <a:latin typeface="Arial" panose="020B0604020202020204" pitchFamily="34" charset="0"/>
              </a:rPr>
              <a:t>*</a:t>
            </a:r>
            <a:r>
              <a:rPr lang="en-US" altLang="zh-CN" sz="2000" i="1" dirty="0">
                <a:latin typeface="Arial" panose="020B0604020202020204" pitchFamily="34" charset="0"/>
              </a:rPr>
              <a:t> (SZU)</a:t>
            </a:r>
            <a:endParaRPr lang="zh-CN" altLang="en-US" sz="2000" i="1" dirty="0"/>
          </a:p>
        </p:txBody>
      </p:sp>
      <p:pic>
        <p:nvPicPr>
          <p:cNvPr id="16" name="图片 15">
            <a:extLst>
              <a:ext uri="{FF2B5EF4-FFF2-40B4-BE49-F238E27FC236}">
                <a16:creationId xmlns:a16="http://schemas.microsoft.com/office/drawing/2014/main" id="{B665BFA0-990F-4727-A4F6-DBA1FF11136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contrast="1000"/>
                    </a14:imgEffect>
                  </a14:imgLayer>
                </a14:imgProps>
              </a:ext>
            </a:extLst>
          </a:blip>
          <a:srcRect l="2431" t="13360" r="2030" b="5970"/>
          <a:stretch>
            <a:fillRect/>
          </a:stretch>
        </p:blipFill>
        <p:spPr>
          <a:xfrm>
            <a:off x="1742760" y="4275581"/>
            <a:ext cx="2470150" cy="746760"/>
          </a:xfrm>
          <a:prstGeom prst="rect">
            <a:avLst/>
          </a:prstGeom>
          <a:solidFill>
            <a:schemeClr val="bg1"/>
          </a:solidFill>
          <a:ln>
            <a:noFill/>
          </a:ln>
        </p:spPr>
      </p:pic>
      <p:pic>
        <p:nvPicPr>
          <p:cNvPr id="3074" name="Picture 2" descr="Overview">
            <a:extLst>
              <a:ext uri="{FF2B5EF4-FFF2-40B4-BE49-F238E27FC236}">
                <a16:creationId xmlns:a16="http://schemas.microsoft.com/office/drawing/2014/main" id="{21F7DD7D-7F2A-4087-99AB-C44E70FC113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
                    </a14:imgEffect>
                  </a14:imgLayer>
                </a14:imgProps>
              </a:ext>
              <a:ext uri="{28A0092B-C50C-407E-A947-70E740481C1C}">
                <a14:useLocalDpi xmlns:a14="http://schemas.microsoft.com/office/drawing/2010/main" val="0"/>
              </a:ext>
            </a:extLst>
          </a:blip>
          <a:srcRect r="48332"/>
          <a:stretch/>
        </p:blipFill>
        <p:spPr bwMode="auto">
          <a:xfrm>
            <a:off x="7707791" y="4277141"/>
            <a:ext cx="2882129" cy="74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607214"/>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29719"/>
            <a:ext cx="982639" cy="466318"/>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982636" y="155101"/>
            <a:ext cx="4012442" cy="615553"/>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Challenge &amp; Solution 1</a:t>
            </a:r>
          </a:p>
          <a:p>
            <a:r>
              <a:rPr lang="en-US" altLang="zh-CN" sz="1400" dirty="0">
                <a:latin typeface="微软雅黑" panose="020B0503020204020204" pitchFamily="34" charset="-122"/>
                <a:ea typeface="微软雅黑" panose="020B0503020204020204" pitchFamily="34" charset="-122"/>
              </a:rPr>
              <a:t>Brushing Signal Segmentation</a:t>
            </a:r>
            <a:endParaRPr lang="zh-CN" altLang="en-US" sz="1400" dirty="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B18151D1-66E7-4000-9005-22FE952FFB5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
                    </a14:imgEffect>
                  </a14:imgLayer>
                </a14:imgProps>
              </a:ext>
            </a:extLst>
          </a:blip>
          <a:srcRect b="464"/>
          <a:stretch/>
        </p:blipFill>
        <p:spPr>
          <a:xfrm>
            <a:off x="973674" y="2387356"/>
            <a:ext cx="4566066" cy="1937437"/>
          </a:xfrm>
          <a:prstGeom prst="rect">
            <a:avLst/>
          </a:prstGeom>
        </p:spPr>
      </p:pic>
      <p:pic>
        <p:nvPicPr>
          <p:cNvPr id="11" name="图片 10">
            <a:extLst>
              <a:ext uri="{FF2B5EF4-FFF2-40B4-BE49-F238E27FC236}">
                <a16:creationId xmlns:a16="http://schemas.microsoft.com/office/drawing/2014/main" id="{7A4A0B92-AFA5-4F2D-845E-70A149531FD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000"/>
                    </a14:imgEffect>
                  </a14:imgLayer>
                </a14:imgProps>
              </a:ext>
            </a:extLst>
          </a:blip>
          <a:stretch>
            <a:fillRect/>
          </a:stretch>
        </p:blipFill>
        <p:spPr>
          <a:xfrm>
            <a:off x="973675" y="4534525"/>
            <a:ext cx="4566066" cy="1763580"/>
          </a:xfrm>
          <a:prstGeom prst="rect">
            <a:avLst/>
          </a:prstGeom>
        </p:spPr>
      </p:pic>
      <p:pic>
        <p:nvPicPr>
          <p:cNvPr id="17" name="图片 16">
            <a:extLst>
              <a:ext uri="{FF2B5EF4-FFF2-40B4-BE49-F238E27FC236}">
                <a16:creationId xmlns:a16="http://schemas.microsoft.com/office/drawing/2014/main" id="{23678436-31FF-41C9-87D5-03C10BECBC2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3000"/>
                    </a14:imgEffect>
                  </a14:imgLayer>
                </a14:imgProps>
              </a:ext>
            </a:extLst>
          </a:blip>
          <a:stretch>
            <a:fillRect/>
          </a:stretch>
        </p:blipFill>
        <p:spPr>
          <a:xfrm>
            <a:off x="6719860" y="1795567"/>
            <a:ext cx="4873590" cy="2738437"/>
          </a:xfrm>
          <a:prstGeom prst="rect">
            <a:avLst/>
          </a:prstGeom>
        </p:spPr>
      </p:pic>
      <p:pic>
        <p:nvPicPr>
          <p:cNvPr id="19" name="图片 18">
            <a:extLst>
              <a:ext uri="{FF2B5EF4-FFF2-40B4-BE49-F238E27FC236}">
                <a16:creationId xmlns:a16="http://schemas.microsoft.com/office/drawing/2014/main" id="{4AC47381-8C37-4AE2-A2AD-2C09571F6782}"/>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3000"/>
                    </a14:imgEffect>
                  </a14:imgLayer>
                </a14:imgProps>
              </a:ext>
            </a:extLst>
          </a:blip>
          <a:stretch>
            <a:fillRect/>
          </a:stretch>
        </p:blipFill>
        <p:spPr>
          <a:xfrm>
            <a:off x="6792488" y="4539359"/>
            <a:ext cx="4800962" cy="1884918"/>
          </a:xfrm>
          <a:prstGeom prst="rect">
            <a:avLst/>
          </a:prstGeom>
        </p:spPr>
      </p:pic>
      <p:sp>
        <p:nvSpPr>
          <p:cNvPr id="20" name="文本框 19">
            <a:extLst>
              <a:ext uri="{FF2B5EF4-FFF2-40B4-BE49-F238E27FC236}">
                <a16:creationId xmlns:a16="http://schemas.microsoft.com/office/drawing/2014/main" id="{482BCA9F-5F66-4B44-A669-85AA97A85ACA}"/>
              </a:ext>
            </a:extLst>
          </p:cNvPr>
          <p:cNvSpPr txBox="1"/>
          <p:nvPr/>
        </p:nvSpPr>
        <p:spPr>
          <a:xfrm>
            <a:off x="6398471" y="262637"/>
            <a:ext cx="5671609" cy="1477328"/>
          </a:xfrm>
          <a:prstGeom prst="rect">
            <a:avLst/>
          </a:prstGeom>
          <a:noFill/>
        </p:spPr>
        <p:txBody>
          <a:bodyPr wrap="square" rtlCol="0">
            <a:spAutoFit/>
          </a:bodyPr>
          <a:lstStyle/>
          <a:p>
            <a:r>
              <a:rPr lang="en-US" altLang="zh-CN" b="1" dirty="0">
                <a:solidFill>
                  <a:srgbClr val="7030A0"/>
                </a:solidFill>
                <a:latin typeface="微软雅黑" panose="020B0503020204020204" pitchFamily="34" charset="-122"/>
                <a:ea typeface="微软雅黑" panose="020B0503020204020204" pitchFamily="34" charset="-122"/>
              </a:rPr>
              <a:t>SOLUTION. </a:t>
            </a:r>
          </a:p>
          <a:p>
            <a:endParaRPr lang="en-US" altLang="zh-CN" b="1" dirty="0">
              <a:solidFill>
                <a:srgbClr val="7030A0"/>
              </a:solidFill>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Calculating the </a:t>
            </a:r>
            <a:r>
              <a:rPr lang="en-US" altLang="zh-CN" b="1" dirty="0">
                <a:solidFill>
                  <a:srgbClr val="7030A0"/>
                </a:solidFill>
                <a:latin typeface="微软雅黑" panose="020B0503020204020204" pitchFamily="34" charset="-122"/>
                <a:ea typeface="微软雅黑" panose="020B0503020204020204" pitchFamily="34" charset="-122"/>
              </a:rPr>
              <a:t>autocorrelation</a:t>
            </a:r>
            <a:r>
              <a:rPr lang="en-US" altLang="zh-CN" dirty="0">
                <a:latin typeface="微软雅黑" panose="020B0503020204020204" pitchFamily="34" charset="-122"/>
                <a:ea typeface="微软雅黑" panose="020B0503020204020204" pitchFamily="34" charset="-122"/>
              </a:rPr>
              <a:t> of 2 sensor signals. If both </a:t>
            </a:r>
            <a:r>
              <a:rPr lang="en-US" altLang="zh-CN" b="1" dirty="0">
                <a:solidFill>
                  <a:srgbClr val="7030A0"/>
                </a:solidFill>
                <a:latin typeface="微软雅黑" panose="020B0503020204020204" pitchFamily="34" charset="-122"/>
                <a:ea typeface="微软雅黑" panose="020B0503020204020204" pitchFamily="34" charset="-122"/>
              </a:rPr>
              <a:t>peaks&gt;0.15 </a:t>
            </a:r>
            <a:r>
              <a:rPr lang="en-US" altLang="zh-CN" dirty="0">
                <a:latin typeface="微软雅黑" panose="020B0503020204020204" pitchFamily="34" charset="-122"/>
                <a:ea typeface="微软雅黑" panose="020B0503020204020204" pitchFamily="34" charset="-122"/>
              </a:rPr>
              <a:t>and </a:t>
            </a:r>
            <a:r>
              <a:rPr lang="en-US" altLang="zh-CN" b="1" dirty="0">
                <a:solidFill>
                  <a:srgbClr val="7030A0"/>
                </a:solidFill>
                <a:latin typeface="微软雅黑" panose="020B0503020204020204" pitchFamily="34" charset="-122"/>
                <a:ea typeface="微软雅黑" panose="020B0503020204020204" pitchFamily="34" charset="-122"/>
              </a:rPr>
              <a:t>valleys</a:t>
            </a:r>
          </a:p>
          <a:p>
            <a:r>
              <a:rPr lang="en-US" altLang="zh-CN" b="1" dirty="0">
                <a:solidFill>
                  <a:srgbClr val="7030A0"/>
                </a:solidFill>
                <a:latin typeface="微软雅黑" panose="020B0503020204020204" pitchFamily="34" charset="-122"/>
                <a:ea typeface="微软雅黑" panose="020B0503020204020204" pitchFamily="34" charset="-122"/>
              </a:rPr>
              <a:t>&lt;-0.15</a:t>
            </a:r>
            <a:r>
              <a:rPr lang="en-US" altLang="zh-CN" dirty="0">
                <a:latin typeface="微软雅黑" panose="020B0503020204020204" pitchFamily="34" charset="-122"/>
                <a:ea typeface="微软雅黑" panose="020B0503020204020204" pitchFamily="34" charset="-122"/>
              </a:rPr>
              <a:t>, it is considered as a brushing signal.</a:t>
            </a:r>
            <a:endParaRPr lang="zh-CN" altLang="en-US" b="1" dirty="0">
              <a:solidFill>
                <a:srgbClr val="7030A0"/>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B91ECDC6-65AE-43E1-9C69-BA2DD2C5F542}"/>
              </a:ext>
            </a:extLst>
          </p:cNvPr>
          <p:cNvSpPr/>
          <p:nvPr/>
        </p:nvSpPr>
        <p:spPr>
          <a:xfrm>
            <a:off x="6326471" y="339303"/>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FE555BE3-A5D2-4C74-9BF7-8511EE2589B0}"/>
              </a:ext>
            </a:extLst>
          </p:cNvPr>
          <p:cNvSpPr txBox="1"/>
          <p:nvPr/>
        </p:nvSpPr>
        <p:spPr>
          <a:xfrm>
            <a:off x="568121" y="1072727"/>
            <a:ext cx="5029512" cy="1200329"/>
          </a:xfrm>
          <a:prstGeom prst="rect">
            <a:avLst/>
          </a:prstGeom>
          <a:noFill/>
        </p:spPr>
        <p:txBody>
          <a:bodyPr wrap="square" rtlCol="0">
            <a:spAutoFit/>
          </a:bodyPr>
          <a:lstStyle/>
          <a:p>
            <a:r>
              <a:rPr lang="en-US" altLang="zh-CN" b="1" dirty="0">
                <a:solidFill>
                  <a:srgbClr val="7030A0"/>
                </a:solidFill>
                <a:latin typeface="微软雅黑" panose="020B0503020204020204" pitchFamily="34" charset="-122"/>
                <a:ea typeface="微软雅黑" panose="020B0503020204020204" pitchFamily="34" charset="-122"/>
              </a:rPr>
              <a:t>OBSERVATION. </a:t>
            </a:r>
          </a:p>
          <a:p>
            <a:endParaRPr lang="en-US" altLang="zh-CN" b="1" dirty="0">
              <a:solidFill>
                <a:srgbClr val="7030A0"/>
              </a:solidFill>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The toothbrush signal exhibits </a:t>
            </a:r>
            <a:r>
              <a:rPr lang="en-US" altLang="zh-CN" b="1" dirty="0">
                <a:solidFill>
                  <a:srgbClr val="7030A0"/>
                </a:solidFill>
                <a:latin typeface="微软雅黑" panose="020B0503020204020204" pitchFamily="34" charset="-122"/>
                <a:ea typeface="微软雅黑" panose="020B0503020204020204" pitchFamily="34" charset="-122"/>
              </a:rPr>
              <a:t>periodicity</a:t>
            </a:r>
            <a:r>
              <a:rPr lang="en-US" altLang="zh-CN" dirty="0">
                <a:latin typeface="微软雅黑" panose="020B0503020204020204" pitchFamily="34" charset="-122"/>
                <a:ea typeface="微软雅黑" panose="020B0503020204020204" pitchFamily="34" charset="-122"/>
              </a:rPr>
              <a:t> and </a:t>
            </a:r>
            <a:r>
              <a:rPr lang="en-US" altLang="zh-CN" b="1" dirty="0">
                <a:solidFill>
                  <a:srgbClr val="7030A0"/>
                </a:solidFill>
                <a:latin typeface="微软雅黑" panose="020B0503020204020204" pitchFamily="34" charset="-122"/>
                <a:ea typeface="微软雅黑" panose="020B0503020204020204" pitchFamily="34" charset="-122"/>
              </a:rPr>
              <a:t>symmetry</a:t>
            </a:r>
            <a:r>
              <a:rPr lang="en-US" altLang="zh-CN" dirty="0">
                <a:latin typeface="微软雅黑" panose="020B0503020204020204" pitchFamily="34" charset="-122"/>
                <a:ea typeface="微软雅黑" panose="020B0503020204020204" pitchFamily="34" charset="-122"/>
              </a:rPr>
              <a:t>.</a:t>
            </a:r>
          </a:p>
        </p:txBody>
      </p:sp>
      <p:sp>
        <p:nvSpPr>
          <p:cNvPr id="13" name="矩形 12">
            <a:extLst>
              <a:ext uri="{FF2B5EF4-FFF2-40B4-BE49-F238E27FC236}">
                <a16:creationId xmlns:a16="http://schemas.microsoft.com/office/drawing/2014/main" id="{C778E3E6-5967-463D-A492-D7A11EB21464}"/>
              </a:ext>
            </a:extLst>
          </p:cNvPr>
          <p:cNvSpPr/>
          <p:nvPr/>
        </p:nvSpPr>
        <p:spPr>
          <a:xfrm>
            <a:off x="496120" y="1149393"/>
            <a:ext cx="6764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a:extLst>
              <a:ext uri="{FF2B5EF4-FFF2-40B4-BE49-F238E27FC236}">
                <a16:creationId xmlns:a16="http://schemas.microsoft.com/office/drawing/2014/main" id="{2AA75DF0-4DE9-448F-9E15-BE245F40A9CC}"/>
              </a:ext>
            </a:extLst>
          </p:cNvPr>
          <p:cNvSpPr/>
          <p:nvPr/>
        </p:nvSpPr>
        <p:spPr>
          <a:xfrm rot="10080000">
            <a:off x="1561161" y="4339874"/>
            <a:ext cx="3614175" cy="435834"/>
          </a:xfrm>
          <a:prstGeom prst="triangle">
            <a:avLst>
              <a:gd name="adj" fmla="val 42618"/>
            </a:avLst>
          </a:prstGeom>
          <a:solidFill>
            <a:srgbClr val="B686DA">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1" name="图片 20">
            <a:extLst>
              <a:ext uri="{FF2B5EF4-FFF2-40B4-BE49-F238E27FC236}">
                <a16:creationId xmlns:a16="http://schemas.microsoft.com/office/drawing/2014/main" id="{9783A85E-EB4E-4A38-A399-6A8BCAC0FF1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
                    </a14:imgEffect>
                  </a14:imgLayer>
                </a14:imgProps>
              </a:ext>
            </a:extLst>
          </a:blip>
          <a:srcRect l="12108" t="10453" r="74485" b="20647"/>
          <a:stretch/>
        </p:blipFill>
        <p:spPr>
          <a:xfrm>
            <a:off x="1524862" y="2587829"/>
            <a:ext cx="612171" cy="1341121"/>
          </a:xfrm>
          <a:prstGeom prst="rect">
            <a:avLst/>
          </a:prstGeom>
          <a:ln w="25400">
            <a:solidFill>
              <a:schemeClr val="tx1"/>
            </a:solidFill>
          </a:ln>
        </p:spPr>
      </p:pic>
      <p:pic>
        <p:nvPicPr>
          <p:cNvPr id="23" name="图片 22">
            <a:extLst>
              <a:ext uri="{FF2B5EF4-FFF2-40B4-BE49-F238E27FC236}">
                <a16:creationId xmlns:a16="http://schemas.microsoft.com/office/drawing/2014/main" id="{2D99D7E1-1950-407C-B519-E715E2DBECD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
                    </a14:imgEffect>
                  </a14:imgLayer>
                </a14:imgProps>
              </a:ext>
            </a:extLst>
          </a:blip>
          <a:srcRect l="47264" t="60757" r="34754" b="20746"/>
          <a:stretch/>
        </p:blipFill>
        <p:spPr>
          <a:xfrm>
            <a:off x="3131820" y="3565095"/>
            <a:ext cx="821055" cy="360045"/>
          </a:xfrm>
          <a:prstGeom prst="rect">
            <a:avLst/>
          </a:prstGeom>
          <a:ln w="25400">
            <a:solidFill>
              <a:schemeClr val="tx1"/>
            </a:solidFill>
          </a:ln>
        </p:spPr>
      </p:pic>
      <p:sp>
        <p:nvSpPr>
          <p:cNvPr id="24" name="等腰三角形 23">
            <a:extLst>
              <a:ext uri="{FF2B5EF4-FFF2-40B4-BE49-F238E27FC236}">
                <a16:creationId xmlns:a16="http://schemas.microsoft.com/office/drawing/2014/main" id="{5F2C8433-7F17-47CE-9EC2-CB06F3F58FEA}"/>
              </a:ext>
            </a:extLst>
          </p:cNvPr>
          <p:cNvSpPr/>
          <p:nvPr/>
        </p:nvSpPr>
        <p:spPr>
          <a:xfrm>
            <a:off x="4415981" y="3944893"/>
            <a:ext cx="1017080" cy="767419"/>
          </a:xfrm>
          <a:prstGeom prst="triangle">
            <a:avLst>
              <a:gd name="adj" fmla="val 69039"/>
            </a:avLst>
          </a:prstGeom>
          <a:solidFill>
            <a:srgbClr val="B686DA">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35444091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3000" fill="hold" nodeType="withEffect">
                                  <p:stCondLst>
                                    <p:cond delay="0"/>
                                  </p:stCondLst>
                                  <p:childTnLst>
                                    <p:animEffect transition="out" filter="fade">
                                      <p:cBhvr>
                                        <p:cTn id="9" dur="1000" tmFilter="0, 0; .2, .5; .8, .5; 1, 0"/>
                                        <p:tgtEl>
                                          <p:spTgt spid="23"/>
                                        </p:tgtEl>
                                      </p:cBhvr>
                                    </p:animEffect>
                                    <p:animScale>
                                      <p:cBhvr>
                                        <p:cTn id="10" dur="500" autoRev="1" fill="hold"/>
                                        <p:tgtEl>
                                          <p:spTgt spid="2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up)">
                                      <p:cBhvr>
                                        <p:cTn id="18" dur="500"/>
                                        <p:tgtEl>
                                          <p:spTgt spid="24"/>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12" grpId="0"/>
      <p:bldP spid="13" grpId="0" animBg="1"/>
      <p:bldP spid="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29719"/>
            <a:ext cx="982639" cy="466318"/>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982636" y="155101"/>
            <a:ext cx="4012442" cy="615553"/>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Challenge &amp; Solution 2</a:t>
            </a:r>
          </a:p>
          <a:p>
            <a:r>
              <a:rPr lang="en-US" altLang="zh-CN" sz="1400" dirty="0">
                <a:latin typeface="微软雅黑" panose="020B0503020204020204" pitchFamily="34" charset="-122"/>
                <a:ea typeface="微软雅黑" panose="020B0503020204020204" pitchFamily="34" charset="-122"/>
              </a:rPr>
              <a:t>Ambient Light Interference Cancellation</a:t>
            </a:r>
            <a:endParaRPr lang="zh-CN" altLang="en-US" sz="1400" dirty="0">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ED750533-B19A-4B6D-BF62-5BD4BBECFF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Lst>
          </a:blip>
          <a:stretch>
            <a:fillRect/>
          </a:stretch>
        </p:blipFill>
        <p:spPr>
          <a:xfrm>
            <a:off x="635969" y="2959191"/>
            <a:ext cx="5186630" cy="2841905"/>
          </a:xfrm>
          <a:prstGeom prst="rect">
            <a:avLst/>
          </a:prstGeom>
        </p:spPr>
      </p:pic>
      <p:pic>
        <p:nvPicPr>
          <p:cNvPr id="18" name="图片 17">
            <a:extLst>
              <a:ext uri="{FF2B5EF4-FFF2-40B4-BE49-F238E27FC236}">
                <a16:creationId xmlns:a16="http://schemas.microsoft.com/office/drawing/2014/main" id="{745A1C31-ED4D-476B-8954-08A221ADE71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000"/>
                    </a14:imgEffect>
                  </a14:imgLayer>
                </a14:imgProps>
              </a:ext>
            </a:extLst>
          </a:blip>
          <a:stretch>
            <a:fillRect/>
          </a:stretch>
        </p:blipFill>
        <p:spPr>
          <a:xfrm>
            <a:off x="6505153" y="4064240"/>
            <a:ext cx="5294618" cy="1702985"/>
          </a:xfrm>
          <a:prstGeom prst="rect">
            <a:avLst/>
          </a:prstGeom>
        </p:spPr>
      </p:pic>
      <p:pic>
        <p:nvPicPr>
          <p:cNvPr id="3" name="图片 2">
            <a:extLst>
              <a:ext uri="{FF2B5EF4-FFF2-40B4-BE49-F238E27FC236}">
                <a16:creationId xmlns:a16="http://schemas.microsoft.com/office/drawing/2014/main" id="{8E2FF530-EBC2-4E75-B6F2-F2A48C2F054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3000"/>
                    </a14:imgEffect>
                  </a14:imgLayer>
                </a14:imgProps>
              </a:ext>
            </a:extLst>
          </a:blip>
          <a:srcRect l="720" r="1320"/>
          <a:stretch/>
        </p:blipFill>
        <p:spPr>
          <a:xfrm>
            <a:off x="6505153" y="2959191"/>
            <a:ext cx="5186630" cy="601317"/>
          </a:xfrm>
          <a:prstGeom prst="rect">
            <a:avLst/>
          </a:prstGeom>
          <a:ln>
            <a:solidFill>
              <a:schemeClr val="tx1"/>
            </a:solidFill>
          </a:ln>
        </p:spPr>
      </p:pic>
      <p:sp>
        <p:nvSpPr>
          <p:cNvPr id="12" name="文本框 11">
            <a:extLst>
              <a:ext uri="{FF2B5EF4-FFF2-40B4-BE49-F238E27FC236}">
                <a16:creationId xmlns:a16="http://schemas.microsoft.com/office/drawing/2014/main" id="{35440760-4EDF-49BD-932F-89C24CDE586E}"/>
              </a:ext>
            </a:extLst>
          </p:cNvPr>
          <p:cNvSpPr txBox="1"/>
          <p:nvPr/>
        </p:nvSpPr>
        <p:spPr>
          <a:xfrm>
            <a:off x="6270401" y="1137370"/>
            <a:ext cx="5662035" cy="1477328"/>
          </a:xfrm>
          <a:prstGeom prst="rect">
            <a:avLst/>
          </a:prstGeom>
          <a:noFill/>
        </p:spPr>
        <p:txBody>
          <a:bodyPr wrap="square" rtlCol="0">
            <a:spAutoFit/>
          </a:bodyPr>
          <a:lstStyle/>
          <a:p>
            <a:r>
              <a:rPr lang="en-US" altLang="zh-CN" b="1" dirty="0">
                <a:solidFill>
                  <a:srgbClr val="7030A0"/>
                </a:solidFill>
                <a:latin typeface="微软雅黑" panose="020B0503020204020204" pitchFamily="34" charset="-122"/>
                <a:ea typeface="微软雅黑" panose="020B0503020204020204" pitchFamily="34" charset="-122"/>
              </a:rPr>
              <a:t>SOLUTION. </a:t>
            </a:r>
          </a:p>
          <a:p>
            <a:endParaRPr lang="en-US" altLang="zh-CN" b="1" dirty="0">
              <a:solidFill>
                <a:srgbClr val="7030A0"/>
              </a:solidFill>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Using a formula to compress the light intensity to </a:t>
            </a:r>
            <a:r>
              <a:rPr lang="en-US" altLang="zh-CN" b="1" dirty="0">
                <a:solidFill>
                  <a:srgbClr val="7030A0"/>
                </a:solidFill>
                <a:latin typeface="微软雅黑" panose="020B0503020204020204" pitchFamily="34" charset="-122"/>
                <a:ea typeface="微软雅黑" panose="020B0503020204020204" pitchFamily="34" charset="-122"/>
              </a:rPr>
              <a:t>below 150 lux</a:t>
            </a:r>
            <a:r>
              <a:rPr lang="en-US" altLang="zh-CN" dirty="0">
                <a:latin typeface="微软雅黑" panose="020B0503020204020204" pitchFamily="34" charset="-122"/>
                <a:ea typeface="微软雅黑" panose="020B0503020204020204" pitchFamily="34" charset="-122"/>
              </a:rPr>
              <a:t>, with </a:t>
            </a:r>
            <a:r>
              <a:rPr lang="en-US" altLang="zh-CN" b="1" dirty="0">
                <a:solidFill>
                  <a:srgbClr val="7030A0"/>
                </a:solidFill>
                <a:latin typeface="微软雅黑" panose="020B0503020204020204" pitchFamily="34" charset="-122"/>
                <a:ea typeface="微软雅黑" panose="020B0503020204020204" pitchFamily="34" charset="-122"/>
              </a:rPr>
              <a:t>no changes to the minimum and waveform </a:t>
            </a:r>
            <a:r>
              <a:rPr lang="en-US" altLang="zh-CN" dirty="0">
                <a:latin typeface="微软雅黑" panose="020B0503020204020204" pitchFamily="34" charset="-122"/>
                <a:ea typeface="微软雅黑" panose="020B0503020204020204" pitchFamily="34" charset="-122"/>
              </a:rPr>
              <a:t>of the signal.</a:t>
            </a:r>
            <a:endParaRPr lang="zh-CN" altLang="en-US" dirty="0">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53B08FC9-8975-487A-AFFF-FC0880C26ADB}"/>
              </a:ext>
            </a:extLst>
          </p:cNvPr>
          <p:cNvSpPr/>
          <p:nvPr/>
        </p:nvSpPr>
        <p:spPr>
          <a:xfrm>
            <a:off x="6198401" y="1214036"/>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01C3547E-B796-4506-8D1E-520A305AAB26}"/>
              </a:ext>
            </a:extLst>
          </p:cNvPr>
          <p:cNvSpPr txBox="1"/>
          <p:nvPr/>
        </p:nvSpPr>
        <p:spPr>
          <a:xfrm>
            <a:off x="567880" y="1137370"/>
            <a:ext cx="5528119" cy="1477328"/>
          </a:xfrm>
          <a:prstGeom prst="rect">
            <a:avLst/>
          </a:prstGeom>
          <a:noFill/>
        </p:spPr>
        <p:txBody>
          <a:bodyPr wrap="square" rtlCol="0">
            <a:spAutoFit/>
          </a:bodyPr>
          <a:lstStyle/>
          <a:p>
            <a:r>
              <a:rPr lang="en-US" altLang="zh-CN" b="1" dirty="0">
                <a:solidFill>
                  <a:srgbClr val="7030A0"/>
                </a:solidFill>
                <a:latin typeface="微软雅黑" panose="020B0503020204020204" pitchFamily="34" charset="-122"/>
                <a:ea typeface="微软雅黑" panose="020B0503020204020204" pitchFamily="34" charset="-122"/>
              </a:rPr>
              <a:t>OBSERVATION. </a:t>
            </a:r>
          </a:p>
          <a:p>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Ambient light interferes the brushing signals </a:t>
            </a:r>
          </a:p>
          <a:p>
            <a:r>
              <a:rPr lang="en-US" altLang="zh-CN" dirty="0">
                <a:latin typeface="微软雅黑" panose="020B0503020204020204" pitchFamily="34" charset="-122"/>
                <a:ea typeface="微软雅黑" panose="020B0503020204020204" pitchFamily="34" charset="-122"/>
              </a:rPr>
              <a:t>on the </a:t>
            </a:r>
            <a:r>
              <a:rPr lang="en-US" altLang="zh-CN" b="1" dirty="0">
                <a:solidFill>
                  <a:srgbClr val="7030A0"/>
                </a:solidFill>
                <a:latin typeface="微软雅黑" panose="020B0503020204020204" pitchFamily="34" charset="-122"/>
                <a:ea typeface="微软雅黑" panose="020B0503020204020204" pitchFamily="34" charset="-122"/>
              </a:rPr>
              <a:t>outer surfaces of the front teeth</a:t>
            </a:r>
            <a:r>
              <a:rPr lang="en-US" altLang="zh-CN" dirty="0">
                <a:latin typeface="微软雅黑" panose="020B0503020204020204" pitchFamily="34" charset="-122"/>
                <a:ea typeface="微软雅黑" panose="020B0503020204020204" pitchFamily="34" charset="-122"/>
              </a:rPr>
              <a:t>, all reaching a maximum of </a:t>
            </a:r>
            <a:r>
              <a:rPr lang="en-US" altLang="zh-CN" b="1" dirty="0">
                <a:solidFill>
                  <a:srgbClr val="7030A0"/>
                </a:solidFill>
                <a:latin typeface="微软雅黑" panose="020B0503020204020204" pitchFamily="34" charset="-122"/>
                <a:ea typeface="微软雅黑" panose="020B0503020204020204" pitchFamily="34" charset="-122"/>
              </a:rPr>
              <a:t>more than</a:t>
            </a:r>
            <a:r>
              <a:rPr lang="en-US" altLang="zh-CN" dirty="0">
                <a:latin typeface="微软雅黑" panose="020B0503020204020204" pitchFamily="34" charset="-122"/>
                <a:ea typeface="微软雅黑" panose="020B0503020204020204" pitchFamily="34" charset="-122"/>
              </a:rPr>
              <a:t> </a:t>
            </a:r>
            <a:r>
              <a:rPr lang="en-US" altLang="zh-CN" b="1" dirty="0">
                <a:solidFill>
                  <a:srgbClr val="7030A0"/>
                </a:solidFill>
                <a:latin typeface="微软雅黑" panose="020B0503020204020204" pitchFamily="34" charset="-122"/>
                <a:ea typeface="微软雅黑" panose="020B0503020204020204" pitchFamily="34" charset="-122"/>
              </a:rPr>
              <a:t>250 lux</a:t>
            </a:r>
            <a:r>
              <a:rPr lang="en-US" altLang="zh-CN" dirty="0">
                <a:latin typeface="微软雅黑" panose="020B0503020204020204" pitchFamily="34" charset="-122"/>
                <a:ea typeface="微软雅黑" panose="020B0503020204020204" pitchFamily="34" charset="-122"/>
              </a:rPr>
              <a:t>.</a:t>
            </a:r>
          </a:p>
        </p:txBody>
      </p:sp>
      <p:sp>
        <p:nvSpPr>
          <p:cNvPr id="19" name="矩形 18">
            <a:extLst>
              <a:ext uri="{FF2B5EF4-FFF2-40B4-BE49-F238E27FC236}">
                <a16:creationId xmlns:a16="http://schemas.microsoft.com/office/drawing/2014/main" id="{4E465446-A2C3-45FF-AC6F-94E46EE2B1AC}"/>
              </a:ext>
            </a:extLst>
          </p:cNvPr>
          <p:cNvSpPr/>
          <p:nvPr/>
        </p:nvSpPr>
        <p:spPr>
          <a:xfrm>
            <a:off x="495880" y="1214036"/>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6770A03A-709D-4CB4-BDBE-D3D3DD3FBCC2}"/>
              </a:ext>
            </a:extLst>
          </p:cNvPr>
          <p:cNvSpPr txBox="1"/>
          <p:nvPr/>
        </p:nvSpPr>
        <p:spPr>
          <a:xfrm>
            <a:off x="3337560" y="4146898"/>
            <a:ext cx="2164080" cy="307777"/>
          </a:xfrm>
          <a:prstGeom prst="rect">
            <a:avLst/>
          </a:prstGeom>
          <a:noFill/>
        </p:spPr>
        <p:txBody>
          <a:bodyPr wrap="square">
            <a:spAutoFit/>
          </a:bodyPr>
          <a:lstStyle/>
          <a:p>
            <a:r>
              <a:rPr lang="en-US" altLang="zh-CN" sz="1400" dirty="0">
                <a:latin typeface="微软雅黑" panose="020B0503020204020204" pitchFamily="34" charset="-122"/>
                <a:ea typeface="微软雅黑" panose="020B0503020204020204" pitchFamily="34" charset="-122"/>
              </a:rPr>
              <a:t>Upper front teeth</a:t>
            </a:r>
            <a:endParaRPr lang="zh-CN" altLang="en-US" sz="1400" dirty="0">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14F36179-ED57-40B6-A196-F792444FFA92}"/>
              </a:ext>
            </a:extLst>
          </p:cNvPr>
          <p:cNvSpPr txBox="1"/>
          <p:nvPr/>
        </p:nvSpPr>
        <p:spPr>
          <a:xfrm>
            <a:off x="3337560" y="5541950"/>
            <a:ext cx="1950720" cy="307777"/>
          </a:xfrm>
          <a:prstGeom prst="rect">
            <a:avLst/>
          </a:prstGeom>
          <a:noFill/>
        </p:spPr>
        <p:txBody>
          <a:bodyPr wrap="square">
            <a:spAutoFit/>
          </a:bodyPr>
          <a:lstStyle/>
          <a:p>
            <a:r>
              <a:rPr lang="en-US" altLang="zh-CN" sz="1400" dirty="0">
                <a:latin typeface="微软雅黑" panose="020B0503020204020204" pitchFamily="34" charset="-122"/>
                <a:ea typeface="微软雅黑" panose="020B0503020204020204" pitchFamily="34" charset="-122"/>
              </a:rPr>
              <a:t>Lower front teeth</a:t>
            </a:r>
            <a:endParaRPr lang="zh-CN" altLang="en-US" sz="1400" dirty="0">
              <a:latin typeface="微软雅黑" panose="020B0503020204020204" pitchFamily="34" charset="-122"/>
              <a:ea typeface="微软雅黑" panose="020B0503020204020204" pitchFamily="34" charset="-122"/>
            </a:endParaRPr>
          </a:p>
        </p:txBody>
      </p:sp>
      <p:cxnSp>
        <p:nvCxnSpPr>
          <p:cNvPr id="7" name="直接连接符 6">
            <a:extLst>
              <a:ext uri="{FF2B5EF4-FFF2-40B4-BE49-F238E27FC236}">
                <a16:creationId xmlns:a16="http://schemas.microsoft.com/office/drawing/2014/main" id="{14EBC5AD-B77C-433F-A360-5474D2368994}"/>
              </a:ext>
            </a:extLst>
          </p:cNvPr>
          <p:cNvCxnSpPr>
            <a:cxnSpLocks/>
          </p:cNvCxnSpPr>
          <p:nvPr/>
        </p:nvCxnSpPr>
        <p:spPr>
          <a:xfrm>
            <a:off x="4914900" y="4914900"/>
            <a:ext cx="83439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3516473E-BF98-4D81-9424-53FF0B549B73}"/>
              </a:ext>
            </a:extLst>
          </p:cNvPr>
          <p:cNvCxnSpPr>
            <a:cxnSpLocks/>
          </p:cNvCxnSpPr>
          <p:nvPr/>
        </p:nvCxnSpPr>
        <p:spPr>
          <a:xfrm>
            <a:off x="3645852" y="3513889"/>
            <a:ext cx="83439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2ACA1859-76D5-4A4C-84BC-F19FDC251D0D}"/>
              </a:ext>
            </a:extLst>
          </p:cNvPr>
          <p:cNvCxnSpPr>
            <a:cxnSpLocks/>
          </p:cNvCxnSpPr>
          <p:nvPr/>
        </p:nvCxnSpPr>
        <p:spPr>
          <a:xfrm>
            <a:off x="4910772" y="3521509"/>
            <a:ext cx="83439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DF41DC03-152C-45AF-85DD-ADEC9D4C1368}"/>
              </a:ext>
            </a:extLst>
          </p:cNvPr>
          <p:cNvCxnSpPr>
            <a:cxnSpLocks/>
          </p:cNvCxnSpPr>
          <p:nvPr/>
        </p:nvCxnSpPr>
        <p:spPr>
          <a:xfrm>
            <a:off x="3649980" y="4918710"/>
            <a:ext cx="83439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3CF4AB1D-A565-49AB-9D86-4FCA72D03499}"/>
              </a:ext>
            </a:extLst>
          </p:cNvPr>
          <p:cNvSpPr/>
          <p:nvPr/>
        </p:nvSpPr>
        <p:spPr>
          <a:xfrm>
            <a:off x="3238499" y="3055620"/>
            <a:ext cx="2584100" cy="114486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A0890708-F924-46B2-9C06-75932B811FA3}"/>
              </a:ext>
            </a:extLst>
          </p:cNvPr>
          <p:cNvSpPr/>
          <p:nvPr/>
        </p:nvSpPr>
        <p:spPr>
          <a:xfrm>
            <a:off x="3238499" y="4448719"/>
            <a:ext cx="2584100" cy="114486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4818002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29719"/>
            <a:ext cx="982639" cy="466318"/>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982636" y="155101"/>
            <a:ext cx="4012442" cy="615553"/>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Challenge &amp; Solution 3</a:t>
            </a:r>
          </a:p>
          <a:p>
            <a:r>
              <a:rPr lang="en-US" altLang="zh-CN" sz="1400" dirty="0">
                <a:latin typeface="微软雅黑" panose="020B0503020204020204" pitchFamily="34" charset="-122"/>
                <a:ea typeface="微软雅黑" panose="020B0503020204020204" pitchFamily="34" charset="-122"/>
              </a:rPr>
              <a:t>User Variability </a:t>
            </a:r>
            <a:endParaRPr lang="zh-CN" altLang="en-US" sz="1400" dirty="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7CE1447E-8943-4977-AAE8-A2AA45CE04C6}"/>
              </a:ext>
            </a:extLst>
          </p:cNvPr>
          <p:cNvSpPr txBox="1"/>
          <p:nvPr/>
        </p:nvSpPr>
        <p:spPr>
          <a:xfrm>
            <a:off x="6946764" y="2828835"/>
            <a:ext cx="3946449" cy="1200329"/>
          </a:xfrm>
          <a:prstGeom prst="rect">
            <a:avLst/>
          </a:prstGeom>
          <a:noFill/>
        </p:spPr>
        <p:txBody>
          <a:bodyPr wrap="square">
            <a:spAutoFit/>
          </a:bodyPr>
          <a:lstStyle/>
          <a:p>
            <a:pPr indent="-28575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Root mean square difference</a:t>
            </a:r>
          </a:p>
          <a:p>
            <a:pPr indent="-28575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Mean Euclidean distance</a:t>
            </a:r>
          </a:p>
          <a:p>
            <a:pPr indent="-28575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Cosine distance</a:t>
            </a:r>
          </a:p>
          <a:p>
            <a:pPr indent="-28575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Pearson correlation coefficient</a:t>
            </a:r>
            <a:endParaRPr lang="zh-CN" altLang="en-US"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DFDD05EA-88A9-445B-8944-68A2803587B2}"/>
              </a:ext>
            </a:extLst>
          </p:cNvPr>
          <p:cNvSpPr txBox="1"/>
          <p:nvPr/>
        </p:nvSpPr>
        <p:spPr>
          <a:xfrm>
            <a:off x="6677871" y="1024033"/>
            <a:ext cx="5281721" cy="1200329"/>
          </a:xfrm>
          <a:prstGeom prst="rect">
            <a:avLst/>
          </a:prstGeom>
          <a:noFill/>
        </p:spPr>
        <p:txBody>
          <a:bodyPr wrap="square" rtlCol="0">
            <a:spAutoFit/>
          </a:bodyPr>
          <a:lstStyle/>
          <a:p>
            <a:r>
              <a:rPr lang="en-US" altLang="zh-CN" b="1" dirty="0">
                <a:solidFill>
                  <a:srgbClr val="7030A0"/>
                </a:solidFill>
                <a:latin typeface="微软雅黑" panose="020B0503020204020204" pitchFamily="34" charset="-122"/>
                <a:ea typeface="微软雅黑" panose="020B0503020204020204" pitchFamily="34" charset="-122"/>
              </a:rPr>
              <a:t>SOLUTION. </a:t>
            </a:r>
          </a:p>
          <a:p>
            <a:endParaRPr lang="en-US" altLang="zh-CN" sz="1800" b="1" dirty="0">
              <a:solidFill>
                <a:srgbClr val="7030A0"/>
              </a:solidFill>
              <a:latin typeface="微软雅黑" panose="020B0503020204020204" pitchFamily="34" charset="-122"/>
              <a:ea typeface="微软雅黑" panose="020B0503020204020204" pitchFamily="34" charset="-122"/>
            </a:endParaRPr>
          </a:p>
          <a:p>
            <a:r>
              <a:rPr lang="en-US" altLang="zh-CN" sz="1800" dirty="0">
                <a:latin typeface="微软雅黑" panose="020B0503020204020204" pitchFamily="34" charset="-122"/>
                <a:ea typeface="微软雅黑" panose="020B0503020204020204" pitchFamily="34" charset="-122"/>
              </a:rPr>
              <a:t>Extracting </a:t>
            </a:r>
            <a:r>
              <a:rPr lang="en-US" altLang="zh-CN" b="1" dirty="0">
                <a:solidFill>
                  <a:srgbClr val="7030A0"/>
                </a:solidFill>
                <a:latin typeface="微软雅黑" panose="020B0503020204020204" pitchFamily="34" charset="-122"/>
                <a:ea typeface="微软雅黑" panose="020B0503020204020204" pitchFamily="34" charset="-122"/>
              </a:rPr>
              <a:t>relationship features </a:t>
            </a:r>
            <a:r>
              <a:rPr lang="en-US" altLang="zh-CN" sz="1800" dirty="0">
                <a:latin typeface="微软雅黑" panose="020B0503020204020204" pitchFamily="34" charset="-122"/>
                <a:ea typeface="微软雅黑" panose="020B0503020204020204" pitchFamily="34" charset="-122"/>
              </a:rPr>
              <a:t>between 2 sensor signals.</a:t>
            </a:r>
            <a:endParaRPr lang="zh-CN" altLang="en-US" sz="1800"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E2186B67-D4C1-405A-9559-F839D4751E0F}"/>
              </a:ext>
            </a:extLst>
          </p:cNvPr>
          <p:cNvSpPr/>
          <p:nvPr/>
        </p:nvSpPr>
        <p:spPr>
          <a:xfrm>
            <a:off x="6605871" y="1100699"/>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FB271099-7E00-4CEC-8FCD-4DA0D02EC89F}"/>
              </a:ext>
            </a:extLst>
          </p:cNvPr>
          <p:cNvSpPr txBox="1"/>
          <p:nvPr/>
        </p:nvSpPr>
        <p:spPr>
          <a:xfrm>
            <a:off x="572771" y="1024033"/>
            <a:ext cx="5353720" cy="1477328"/>
          </a:xfrm>
          <a:prstGeom prst="rect">
            <a:avLst/>
          </a:prstGeom>
          <a:noFill/>
        </p:spPr>
        <p:txBody>
          <a:bodyPr wrap="square" rtlCol="0">
            <a:spAutoFit/>
          </a:bodyPr>
          <a:lstStyle/>
          <a:p>
            <a:r>
              <a:rPr lang="en-US" altLang="zh-CN" b="1" dirty="0">
                <a:solidFill>
                  <a:srgbClr val="7030A0"/>
                </a:solidFill>
                <a:latin typeface="微软雅黑" panose="020B0503020204020204" pitchFamily="34" charset="-122"/>
                <a:ea typeface="微软雅黑" panose="020B0503020204020204" pitchFamily="34" charset="-122"/>
              </a:rPr>
              <a:t>OBSERVATION. </a:t>
            </a:r>
          </a:p>
          <a:p>
            <a:endParaRPr lang="en-US" altLang="zh-CN" b="1" dirty="0">
              <a:solidFill>
                <a:srgbClr val="7030A0"/>
              </a:solidFill>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User variability is mainly reflected in slight differences in the </a:t>
            </a:r>
            <a:r>
              <a:rPr lang="en-US" altLang="zh-CN" b="1" dirty="0">
                <a:solidFill>
                  <a:srgbClr val="7030A0"/>
                </a:solidFill>
                <a:latin typeface="微软雅黑" panose="020B0503020204020204" pitchFamily="34" charset="-122"/>
                <a:ea typeface="微软雅黑" panose="020B0503020204020204" pitchFamily="34" charset="-122"/>
              </a:rPr>
              <a:t>duration </a:t>
            </a:r>
            <a:r>
              <a:rPr lang="en-US" altLang="zh-CN" dirty="0">
                <a:latin typeface="微软雅黑" panose="020B0503020204020204" pitchFamily="34" charset="-122"/>
                <a:ea typeface="微软雅黑" panose="020B0503020204020204" pitchFamily="34" charset="-122"/>
              </a:rPr>
              <a:t>and </a:t>
            </a:r>
            <a:r>
              <a:rPr lang="en-US" altLang="zh-CN" b="1" dirty="0">
                <a:solidFill>
                  <a:srgbClr val="7030A0"/>
                </a:solidFill>
                <a:latin typeface="微软雅黑" panose="020B0503020204020204" pitchFamily="34" charset="-122"/>
                <a:ea typeface="微软雅黑" panose="020B0503020204020204" pitchFamily="34" charset="-122"/>
              </a:rPr>
              <a:t>amplitude</a:t>
            </a:r>
            <a:r>
              <a:rPr lang="en-US" altLang="zh-CN" dirty="0">
                <a:latin typeface="微软雅黑" panose="020B0503020204020204" pitchFamily="34" charset="-122"/>
                <a:ea typeface="微软雅黑" panose="020B0503020204020204" pitchFamily="34" charset="-122"/>
              </a:rPr>
              <a:t> of the signal.</a:t>
            </a:r>
          </a:p>
        </p:txBody>
      </p:sp>
      <p:sp>
        <p:nvSpPr>
          <p:cNvPr id="19" name="矩形 18">
            <a:extLst>
              <a:ext uri="{FF2B5EF4-FFF2-40B4-BE49-F238E27FC236}">
                <a16:creationId xmlns:a16="http://schemas.microsoft.com/office/drawing/2014/main" id="{559F14E3-8010-41C5-9EBC-1FA17B80A49A}"/>
              </a:ext>
            </a:extLst>
          </p:cNvPr>
          <p:cNvSpPr/>
          <p:nvPr/>
        </p:nvSpPr>
        <p:spPr>
          <a:xfrm>
            <a:off x="500770" y="1100699"/>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7234768A-7530-4FF8-A39C-27E9BAD886CA}"/>
              </a:ext>
            </a:extLst>
          </p:cNvPr>
          <p:cNvSpPr txBox="1"/>
          <p:nvPr/>
        </p:nvSpPr>
        <p:spPr>
          <a:xfrm>
            <a:off x="1718478" y="4926308"/>
            <a:ext cx="9174735" cy="584775"/>
          </a:xfrm>
          <a:prstGeom prst="rect">
            <a:avLst/>
          </a:prstGeom>
          <a:noFill/>
        </p:spPr>
        <p:txBody>
          <a:bodyPr wrap="square">
            <a:spAutoFit/>
          </a:bodyPr>
          <a:lstStyle/>
          <a:p>
            <a:r>
              <a:rPr lang="en-US" altLang="zh-CN" sz="1600" dirty="0">
                <a:latin typeface="微软雅黑" panose="020B0503020204020204" pitchFamily="34" charset="-122"/>
                <a:ea typeface="微软雅黑" panose="020B0503020204020204" pitchFamily="34" charset="-122"/>
              </a:rPr>
              <a:t>Note that our extracted features are </a:t>
            </a:r>
            <a:r>
              <a:rPr lang="en-US" altLang="zh-CN" sz="1600" b="1" dirty="0">
                <a:solidFill>
                  <a:srgbClr val="7030A0"/>
                </a:solidFill>
                <a:latin typeface="微软雅黑" panose="020B0503020204020204" pitchFamily="34" charset="-122"/>
                <a:ea typeface="微软雅黑" panose="020B0503020204020204" pitchFamily="34" charset="-122"/>
              </a:rPr>
              <a:t>not affected by signal length</a:t>
            </a:r>
            <a:r>
              <a:rPr lang="en-US" altLang="zh-CN" sz="1600" dirty="0">
                <a:latin typeface="微软雅黑" panose="020B0503020204020204" pitchFamily="34" charset="-122"/>
                <a:ea typeface="微软雅黑" panose="020B0503020204020204" pitchFamily="34" charset="-122"/>
              </a:rPr>
              <a:t>, and are immune to duration differences in user variability.</a:t>
            </a:r>
            <a:endParaRPr lang="zh-CN" altLang="en-US" sz="1600" dirty="0">
              <a:latin typeface="微软雅黑" panose="020B0503020204020204" pitchFamily="34" charset="-122"/>
              <a:ea typeface="微软雅黑" panose="020B0503020204020204" pitchFamily="34" charset="-122"/>
            </a:endParaRPr>
          </a:p>
        </p:txBody>
      </p:sp>
      <p:sp>
        <p:nvSpPr>
          <p:cNvPr id="15" name="Rectangle 58">
            <a:extLst>
              <a:ext uri="{FF2B5EF4-FFF2-40B4-BE49-F238E27FC236}">
                <a16:creationId xmlns:a16="http://schemas.microsoft.com/office/drawing/2014/main" id="{3965C1CC-1272-408F-81D6-B5CE6223E2E8}"/>
              </a:ext>
            </a:extLst>
          </p:cNvPr>
          <p:cNvSpPr>
            <a:spLocks noChangeArrowheads="1"/>
          </p:cNvSpPr>
          <p:nvPr/>
        </p:nvSpPr>
        <p:spPr bwMode="auto">
          <a:xfrm>
            <a:off x="661612" y="4960620"/>
            <a:ext cx="901818" cy="482187"/>
          </a:xfrm>
          <a:prstGeom prst="rect">
            <a:avLst/>
          </a:prstGeom>
          <a:solidFill>
            <a:srgbClr val="9148C8"/>
          </a:solidFill>
          <a:ln>
            <a:noFill/>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chemeClr val="bg1"/>
                </a:solidFill>
                <a:latin typeface="微软雅黑" panose="020B0503020204020204" pitchFamily="34" charset="-122"/>
                <a:ea typeface="微软雅黑" panose="020B0503020204020204" pitchFamily="34" charset="-122"/>
              </a:rPr>
              <a:t>NOTE</a:t>
            </a:r>
            <a:endParaRPr lang="en-US" altLang="zh-CN" sz="1600" dirty="0">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1AA99BF2-14A3-16F3-2396-B667FB9E2CC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Lst>
          </a:blip>
          <a:stretch>
            <a:fillRect/>
          </a:stretch>
        </p:blipFill>
        <p:spPr>
          <a:xfrm>
            <a:off x="572770" y="2701036"/>
            <a:ext cx="5327176" cy="1451863"/>
          </a:xfrm>
          <a:prstGeom prst="rect">
            <a:avLst/>
          </a:prstGeom>
        </p:spPr>
      </p:pic>
    </p:spTree>
    <p:extLst>
      <p:ext uri="{BB962C8B-B14F-4D97-AF65-F5344CB8AC3E}">
        <p14:creationId xmlns:p14="http://schemas.microsoft.com/office/powerpoint/2010/main" val="9741524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13" grpId="0" animBg="1"/>
      <p:bldP spid="14"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29719"/>
            <a:ext cx="982639" cy="466318"/>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982635" y="155101"/>
            <a:ext cx="4464687" cy="615553"/>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Framework</a:t>
            </a:r>
          </a:p>
          <a:p>
            <a:r>
              <a:rPr lang="en-US" altLang="zh-CN" sz="1400" dirty="0">
                <a:latin typeface="微软雅黑" panose="020B0503020204020204" pitchFamily="34" charset="-122"/>
                <a:ea typeface="微软雅黑" panose="020B0503020204020204" pitchFamily="34" charset="-122"/>
              </a:rPr>
              <a:t>Ensuring Simplicity, Accuracy and Robustness </a:t>
            </a:r>
            <a:endParaRPr lang="zh-CN" altLang="en-US" sz="1400"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EF067F1A-F71D-42F1-9407-98DB247D63C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Lst>
          </a:blip>
          <a:stretch>
            <a:fillRect/>
          </a:stretch>
        </p:blipFill>
        <p:spPr>
          <a:xfrm>
            <a:off x="1099587" y="2024184"/>
            <a:ext cx="9992825" cy="2377764"/>
          </a:xfrm>
          <a:prstGeom prst="rect">
            <a:avLst/>
          </a:prstGeom>
        </p:spPr>
      </p:pic>
      <p:sp>
        <p:nvSpPr>
          <p:cNvPr id="6" name="矩形: 圆角 5">
            <a:extLst>
              <a:ext uri="{FF2B5EF4-FFF2-40B4-BE49-F238E27FC236}">
                <a16:creationId xmlns:a16="http://schemas.microsoft.com/office/drawing/2014/main" id="{18761D08-894C-4C2B-A4DB-24B96799C534}"/>
              </a:ext>
            </a:extLst>
          </p:cNvPr>
          <p:cNvSpPr/>
          <p:nvPr/>
        </p:nvSpPr>
        <p:spPr>
          <a:xfrm>
            <a:off x="2344420" y="2108200"/>
            <a:ext cx="1902460" cy="2247900"/>
          </a:xfrm>
          <a:prstGeom prst="roundRect">
            <a:avLst/>
          </a:prstGeom>
          <a:noFill/>
          <a:ln w="38100">
            <a:solidFill>
              <a:srgbClr val="B686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87D5DE7F-1FA4-4E3A-9291-C485F2BC6ACD}"/>
              </a:ext>
            </a:extLst>
          </p:cNvPr>
          <p:cNvSpPr/>
          <p:nvPr/>
        </p:nvSpPr>
        <p:spPr>
          <a:xfrm>
            <a:off x="4494762" y="2108200"/>
            <a:ext cx="2147337" cy="2247900"/>
          </a:xfrm>
          <a:prstGeom prst="roundRect">
            <a:avLst/>
          </a:prstGeom>
          <a:noFill/>
          <a:ln w="38100">
            <a:solidFill>
              <a:srgbClr val="B686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a:extLst>
              <a:ext uri="{FF2B5EF4-FFF2-40B4-BE49-F238E27FC236}">
                <a16:creationId xmlns:a16="http://schemas.microsoft.com/office/drawing/2014/main" id="{FEF21CB1-4EDE-47D9-B2C7-23579CA3E160}"/>
              </a:ext>
            </a:extLst>
          </p:cNvPr>
          <p:cNvSpPr/>
          <p:nvPr/>
        </p:nvSpPr>
        <p:spPr>
          <a:xfrm>
            <a:off x="6852403" y="2108166"/>
            <a:ext cx="2379227" cy="2247900"/>
          </a:xfrm>
          <a:prstGeom prst="roundRect">
            <a:avLst/>
          </a:prstGeom>
          <a:noFill/>
          <a:ln w="38100">
            <a:solidFill>
              <a:srgbClr val="B686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46042845"/>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29719"/>
            <a:ext cx="982639" cy="466318"/>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982636" y="155101"/>
            <a:ext cx="4592664" cy="615553"/>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Evaluation</a:t>
            </a:r>
          </a:p>
          <a:p>
            <a:r>
              <a:rPr lang="en-US" altLang="zh-CN" sz="1400" dirty="0">
                <a:latin typeface="微软雅黑" panose="020B0503020204020204" pitchFamily="34" charset="-122"/>
                <a:ea typeface="微软雅黑" panose="020B0503020204020204" pitchFamily="34" charset="-122"/>
              </a:rPr>
              <a:t>Experimental setup and hardware implementation </a:t>
            </a:r>
            <a:endParaRPr lang="zh-CN" altLang="en-US" sz="1400" dirty="0">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49C267F7-45AD-42B5-A581-ED6498BCC84B}"/>
              </a:ext>
            </a:extLst>
          </p:cNvPr>
          <p:cNvPicPr>
            <a:picLocks noChangeAspect="1"/>
          </p:cNvPicPr>
          <p:nvPr/>
        </p:nvPicPr>
        <p:blipFill>
          <a:blip r:embed="rId3"/>
          <a:stretch>
            <a:fillRect/>
          </a:stretch>
        </p:blipFill>
        <p:spPr>
          <a:xfrm>
            <a:off x="667811" y="3089876"/>
            <a:ext cx="5100417" cy="2290328"/>
          </a:xfrm>
          <a:prstGeom prst="rect">
            <a:avLst/>
          </a:prstGeom>
        </p:spPr>
      </p:pic>
      <p:grpSp>
        <p:nvGrpSpPr>
          <p:cNvPr id="3" name="组合 2">
            <a:extLst>
              <a:ext uri="{FF2B5EF4-FFF2-40B4-BE49-F238E27FC236}">
                <a16:creationId xmlns:a16="http://schemas.microsoft.com/office/drawing/2014/main" id="{C10BCDD8-B24E-A542-68AA-4A35F36D372D}"/>
              </a:ext>
            </a:extLst>
          </p:cNvPr>
          <p:cNvGrpSpPr/>
          <p:nvPr/>
        </p:nvGrpSpPr>
        <p:grpSpPr>
          <a:xfrm>
            <a:off x="6189311" y="645197"/>
            <a:ext cx="5468472" cy="2582802"/>
            <a:chOff x="6189311" y="3696156"/>
            <a:chExt cx="5468472" cy="2582802"/>
          </a:xfrm>
        </p:grpSpPr>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225BDB41-1AA8-44E6-97E3-AEF543AA4FB9}"/>
                    </a:ext>
                  </a:extLst>
                </p:cNvPr>
                <p:cNvSpPr>
                  <a:spLocks noChangeArrowheads="1"/>
                </p:cNvSpPr>
                <p:nvPr/>
              </p:nvSpPr>
              <p:spPr bwMode="auto">
                <a:xfrm>
                  <a:off x="6261311" y="4179281"/>
                  <a:ext cx="5396472" cy="20996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2857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lvl="1" indent="0">
                    <a:lnSpc>
                      <a:spcPct val="150000"/>
                    </a:lnSpc>
                    <a:spcBef>
                      <a:spcPct val="20000"/>
                    </a:spcBef>
                    <a:buClr>
                      <a:srgbClr val="4472C4"/>
                    </a:buClr>
                    <a:buNone/>
                  </a:pPr>
                  <a:r>
                    <a:rPr lang="en-US" altLang="zh-CN" sz="1600" dirty="0">
                      <a:latin typeface="微软雅黑" panose="020B0503020204020204" pitchFamily="34" charset="-122"/>
                      <a:ea typeface="微软雅黑" panose="020B0503020204020204" pitchFamily="34" charset="-122"/>
                      <a:sym typeface="Wingdings" panose="05000000000000000000" pitchFamily="2" charset="2"/>
                    </a:rPr>
                    <a:t> 16 </a:t>
                  </a:r>
                  <a:r>
                    <a:rPr lang="en-US" altLang="zh-CN" sz="1600" dirty="0">
                      <a:latin typeface="微软雅黑" panose="020B0503020204020204" pitchFamily="34" charset="-122"/>
                      <a:ea typeface="微软雅黑" panose="020B0503020204020204" pitchFamily="34" charset="-122"/>
                    </a:rPr>
                    <a:t>participants (6 women and 10 men).</a:t>
                  </a:r>
                </a:p>
                <a:p>
                  <a:pPr marL="0" lvl="1" indent="0">
                    <a:lnSpc>
                      <a:spcPct val="150000"/>
                    </a:lnSpc>
                    <a:spcBef>
                      <a:spcPct val="20000"/>
                    </a:spcBef>
                    <a:buClr>
                      <a:srgbClr val="4472C4"/>
                    </a:buClr>
                    <a:buNone/>
                  </a:pPr>
                  <a:r>
                    <a:rPr lang="en-US" altLang="zh-CN" sz="1600" dirty="0">
                      <a:latin typeface="微软雅黑" panose="020B0503020204020204" pitchFamily="34" charset="-122"/>
                      <a:ea typeface="微软雅黑" panose="020B0503020204020204" pitchFamily="34" charset="-122"/>
                      <a:sym typeface="Wingdings" panose="05000000000000000000" pitchFamily="2" charset="2"/>
                    </a:rPr>
                    <a:t> </a:t>
                  </a:r>
                  <a:r>
                    <a:rPr lang="en-US" altLang="zh-CN" sz="1600" dirty="0">
                      <a:latin typeface="微软雅黑" panose="020B0503020204020204" pitchFamily="34" charset="-122"/>
                      <a:ea typeface="微软雅黑" panose="020B0503020204020204" pitchFamily="34" charset="-122"/>
                    </a:rPr>
                    <a:t>Based on Bass technique.</a:t>
                  </a:r>
                  <a:endParaRPr lang="en-US" altLang="zh-CN" sz="1600" dirty="0">
                    <a:latin typeface="微软雅黑" panose="020B0503020204020204" pitchFamily="34" charset="-122"/>
                    <a:ea typeface="微软雅黑" panose="020B0503020204020204" pitchFamily="34" charset="-122"/>
                    <a:sym typeface="Wingdings" panose="05000000000000000000" pitchFamily="2" charset="2"/>
                  </a:endParaRPr>
                </a:p>
                <a:p>
                  <a:pPr marL="0" lvl="1" indent="0">
                    <a:lnSpc>
                      <a:spcPct val="150000"/>
                    </a:lnSpc>
                    <a:spcBef>
                      <a:spcPct val="20000"/>
                    </a:spcBef>
                    <a:buClr>
                      <a:srgbClr val="4472C4"/>
                    </a:buClr>
                    <a:buNone/>
                  </a:pPr>
                  <a:r>
                    <a:rPr lang="en-US" altLang="zh-CN" sz="1600" dirty="0">
                      <a:latin typeface="微软雅黑" panose="020B0503020204020204" pitchFamily="34" charset="-122"/>
                      <a:ea typeface="微软雅黑" panose="020B0503020204020204" pitchFamily="34" charset="-122"/>
                      <a:sym typeface="Wingdings" panose="05000000000000000000" pitchFamily="2" charset="2"/>
                    </a:rPr>
                    <a:t> </a:t>
                  </a:r>
                  <a:r>
                    <a:rPr lang="en-US" altLang="zh-CN" sz="1600" dirty="0">
                      <a:latin typeface="微软雅黑" panose="020B0503020204020204" pitchFamily="34" charset="-122"/>
                      <a:ea typeface="微软雅黑" panose="020B0503020204020204" pitchFamily="34" charset="-122"/>
                    </a:rPr>
                    <a:t>Based on </a:t>
                  </a:r>
                  <a:r>
                    <a:rPr lang="en-US" altLang="zh-CN" sz="1600" dirty="0" err="1">
                      <a:latin typeface="微软雅黑" panose="020B0503020204020204" pitchFamily="34" charset="-122"/>
                      <a:ea typeface="微软雅黑" panose="020B0503020204020204" pitchFamily="34" charset="-122"/>
                    </a:rPr>
                    <a:t>Abitelax</a:t>
                  </a:r>
                  <a:r>
                    <a:rPr lang="en-US" altLang="zh-CN" sz="1600" dirty="0">
                      <a:latin typeface="微软雅黑" panose="020B0503020204020204" pitchFamily="34" charset="-122"/>
                      <a:ea typeface="微软雅黑" panose="020B0503020204020204" pitchFamily="34" charset="-122"/>
                    </a:rPr>
                    <a:t> F7 with </a:t>
                  </a:r>
                  <a14:m>
                    <m:oMath xmlns:m="http://schemas.openxmlformats.org/officeDocument/2006/math">
                      <m:sSup>
                        <m:sSupPr>
                          <m:ctrlPr>
                            <a:rPr lang="en-US" altLang="zh-CN" sz="1600" i="1" dirty="0">
                              <a:latin typeface="Cambria Math" panose="02040503050406030204" pitchFamily="18" charset="0"/>
                            </a:rPr>
                          </m:ctrlPr>
                        </m:sSupPr>
                        <m:e>
                          <m:r>
                            <m:rPr>
                              <m:nor/>
                            </m:rPr>
                            <a:rPr lang="en-US" altLang="zh-CN" sz="1600" dirty="0">
                              <a:latin typeface="微软雅黑" panose="020B0503020204020204" pitchFamily="34" charset="-122"/>
                              <a:ea typeface="微软雅黑" panose="020B0503020204020204" pitchFamily="34" charset="-122"/>
                            </a:rPr>
                            <m:t>Zendium</m:t>
                          </m:r>
                        </m:e>
                        <m:sup>
                          <m:r>
                            <m:rPr>
                              <m:sty m:val="p"/>
                            </m:rPr>
                            <a:rPr lang="en-US" altLang="zh-CN" sz="1600" dirty="0">
                              <a:latin typeface="Cambria Math" panose="02040503050406030204" pitchFamily="18" charset="0"/>
                            </a:rPr>
                            <m:t>TM</m:t>
                          </m:r>
                        </m:sup>
                      </m:sSup>
                    </m:oMath>
                  </a14:m>
                  <a:r>
                    <a:rPr lang="en-US" altLang="zh-CN" sz="1600" dirty="0">
                      <a:latin typeface="微软雅黑" panose="020B0503020204020204" pitchFamily="34" charset="-122"/>
                      <a:ea typeface="微软雅黑" panose="020B0503020204020204" pitchFamily="34" charset="-122"/>
                    </a:rPr>
                    <a:t> toothpaste.</a:t>
                  </a:r>
                </a:p>
                <a:p>
                  <a:pPr marL="0" lvl="1" indent="0">
                    <a:lnSpc>
                      <a:spcPct val="150000"/>
                    </a:lnSpc>
                    <a:spcBef>
                      <a:spcPct val="20000"/>
                    </a:spcBef>
                    <a:buClr>
                      <a:srgbClr val="4472C4"/>
                    </a:buClr>
                    <a:buNone/>
                  </a:pPr>
                  <a:r>
                    <a:rPr lang="en-US" altLang="zh-CN" sz="1600" dirty="0">
                      <a:latin typeface="微软雅黑" panose="020B0503020204020204" pitchFamily="34" charset="-122"/>
                      <a:ea typeface="微软雅黑" panose="020B0503020204020204" pitchFamily="34" charset="-122"/>
                      <a:sym typeface="Wingdings" panose="05000000000000000000" pitchFamily="2" charset="2"/>
                    </a:rPr>
                    <a:t> </a:t>
                  </a:r>
                  <a:r>
                    <a:rPr lang="en-US" altLang="zh-CN" sz="1600" dirty="0">
                      <a:latin typeface="微软雅黑" panose="020B0503020204020204" pitchFamily="34" charset="-122"/>
                      <a:ea typeface="微软雅黑" panose="020B0503020204020204" pitchFamily="34" charset="-122"/>
                    </a:rPr>
                    <a:t>10 times measurement (2–4 minutes each time).</a:t>
                  </a:r>
                </a:p>
                <a:p>
                  <a:pPr marL="0" lvl="1" indent="0">
                    <a:lnSpc>
                      <a:spcPct val="150000"/>
                    </a:lnSpc>
                    <a:spcBef>
                      <a:spcPct val="20000"/>
                    </a:spcBef>
                    <a:buClr>
                      <a:srgbClr val="4472C4"/>
                    </a:buClr>
                    <a:buNone/>
                  </a:pPr>
                  <a:r>
                    <a:rPr lang="en-US" altLang="zh-CN" sz="1600" dirty="0">
                      <a:latin typeface="微软雅黑" panose="020B0503020204020204" pitchFamily="34" charset="-122"/>
                      <a:ea typeface="微软雅黑" panose="020B0503020204020204" pitchFamily="34" charset="-122"/>
                      <a:sym typeface="Wingdings" panose="05000000000000000000" pitchFamily="2" charset="2"/>
                    </a:rPr>
                    <a:t> </a:t>
                  </a:r>
                  <a:r>
                    <a:rPr lang="en-US" altLang="zh-CN" sz="1600" dirty="0">
                      <a:latin typeface="微软雅黑" panose="020B0503020204020204" pitchFamily="34" charset="-122"/>
                      <a:ea typeface="微软雅黑" panose="020B0503020204020204" pitchFamily="34" charset="-122"/>
                    </a:rPr>
                    <a:t>Leave-one-out and 10-fold cross-validation.</a:t>
                  </a:r>
                  <a:endParaRPr lang="en-US" altLang="en-US" sz="1600" dirty="0">
                    <a:latin typeface="微软雅黑" panose="020B0503020204020204" pitchFamily="34" charset="-122"/>
                    <a:ea typeface="微软雅黑" panose="020B0503020204020204" pitchFamily="34" charset="-122"/>
                  </a:endParaRPr>
                </a:p>
              </p:txBody>
            </p:sp>
          </mc:Choice>
          <mc:Fallback xmlns="">
            <p:sp>
              <p:nvSpPr>
                <p:cNvPr id="17" name="矩形 16">
                  <a:extLst>
                    <a:ext uri="{FF2B5EF4-FFF2-40B4-BE49-F238E27FC236}">
                      <a16:creationId xmlns:a16="http://schemas.microsoft.com/office/drawing/2014/main" id="{225BDB41-1AA8-44E6-97E3-AEF543AA4FB9}"/>
                    </a:ext>
                  </a:extLst>
                </p:cNvPr>
                <p:cNvSpPr>
                  <a:spLocks noRot="1" noChangeAspect="1" noMove="1" noResize="1" noEditPoints="1" noAdjustHandles="1" noChangeArrowheads="1" noChangeShapeType="1" noTextEdit="1"/>
                </p:cNvSpPr>
                <p:nvPr/>
              </p:nvSpPr>
              <p:spPr bwMode="auto">
                <a:xfrm>
                  <a:off x="6261311" y="4179281"/>
                  <a:ext cx="5396472" cy="2099677"/>
                </a:xfrm>
                <a:prstGeom prst="rect">
                  <a:avLst/>
                </a:prstGeom>
                <a:blipFill>
                  <a:blip r:embed="rId4"/>
                  <a:stretch>
                    <a:fillRect l="-565" b="-260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2" name="文本框 21">
              <a:extLst>
                <a:ext uri="{FF2B5EF4-FFF2-40B4-BE49-F238E27FC236}">
                  <a16:creationId xmlns:a16="http://schemas.microsoft.com/office/drawing/2014/main" id="{66952E0A-FF95-4232-9747-7B1A5C13EF3A}"/>
                </a:ext>
              </a:extLst>
            </p:cNvPr>
            <p:cNvSpPr txBox="1"/>
            <p:nvPr/>
          </p:nvSpPr>
          <p:spPr>
            <a:xfrm>
              <a:off x="6261311" y="3696156"/>
              <a:ext cx="2887669"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Experimental Setup.</a:t>
              </a:r>
              <a:endParaRPr lang="zh-CN" altLang="en-US" b="1" dirty="0">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484FA568-7FBC-4D2E-A1B2-8430D56FDC72}"/>
                </a:ext>
              </a:extLst>
            </p:cNvPr>
            <p:cNvSpPr/>
            <p:nvPr/>
          </p:nvSpPr>
          <p:spPr>
            <a:xfrm>
              <a:off x="6189311" y="3772822"/>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a:extLst>
              <a:ext uri="{FF2B5EF4-FFF2-40B4-BE49-F238E27FC236}">
                <a16:creationId xmlns:a16="http://schemas.microsoft.com/office/drawing/2014/main" id="{C87222E8-A1AF-6C79-19CA-9D812DB3D90E}"/>
              </a:ext>
            </a:extLst>
          </p:cNvPr>
          <p:cNvGrpSpPr/>
          <p:nvPr/>
        </p:nvGrpSpPr>
        <p:grpSpPr>
          <a:xfrm>
            <a:off x="6189311" y="3630002"/>
            <a:ext cx="5803588" cy="2868444"/>
            <a:chOff x="6181151" y="675819"/>
            <a:chExt cx="5803588" cy="2868444"/>
          </a:xfrm>
        </p:grpSpPr>
        <p:sp>
          <p:nvSpPr>
            <p:cNvPr id="24" name="文本框 23">
              <a:extLst>
                <a:ext uri="{FF2B5EF4-FFF2-40B4-BE49-F238E27FC236}">
                  <a16:creationId xmlns:a16="http://schemas.microsoft.com/office/drawing/2014/main" id="{8301BC28-60D2-4136-9284-FF2886975F56}"/>
                </a:ext>
              </a:extLst>
            </p:cNvPr>
            <p:cNvSpPr txBox="1"/>
            <p:nvPr/>
          </p:nvSpPr>
          <p:spPr>
            <a:xfrm>
              <a:off x="6253151" y="675819"/>
              <a:ext cx="4231429"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Hardware Implementation.</a:t>
              </a:r>
              <a:endParaRPr lang="zh-CN" altLang="en-US" b="1" dirty="0">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4F63369E-C6AE-4E25-9810-BEBB052FB742}"/>
                </a:ext>
              </a:extLst>
            </p:cNvPr>
            <p:cNvSpPr/>
            <p:nvPr/>
          </p:nvSpPr>
          <p:spPr>
            <a:xfrm>
              <a:off x="6181151" y="752485"/>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9AAB4F0C-3794-4D56-8D8C-644E6EE43CE1}"/>
                </a:ext>
              </a:extLst>
            </p:cNvPr>
            <p:cNvSpPr txBox="1"/>
            <p:nvPr/>
          </p:nvSpPr>
          <p:spPr>
            <a:xfrm>
              <a:off x="6253151" y="1132064"/>
              <a:ext cx="5731588" cy="2412199"/>
            </a:xfrm>
            <a:prstGeom prst="rect">
              <a:avLst/>
            </a:prstGeom>
            <a:noFill/>
          </p:spPr>
          <p:txBody>
            <a:bodyPr wrap="square">
              <a:spAutoFit/>
            </a:bodyPr>
            <a:lstStyle/>
            <a:p>
              <a:pPr marL="0" lvl="1">
                <a:lnSpc>
                  <a:spcPct val="150000"/>
                </a:lnSpc>
                <a:spcBef>
                  <a:spcPct val="20000"/>
                </a:spcBef>
                <a:buClr>
                  <a:srgbClr val="4472C4"/>
                </a:buClr>
              </a:pPr>
              <a:r>
                <a:rPr lang="en-US" altLang="zh-CN" sz="1600" dirty="0">
                  <a:latin typeface="微软雅黑" panose="020B0503020204020204" pitchFamily="34" charset="-122"/>
                  <a:ea typeface="微软雅黑" panose="020B0503020204020204" pitchFamily="34" charset="-122"/>
                  <a:sym typeface="Wingdings" panose="05000000000000000000" pitchFamily="2" charset="2"/>
                </a:rPr>
                <a:t> P</a:t>
              </a:r>
              <a:r>
                <a:rPr lang="en-US" altLang="zh-CN" sz="1600" dirty="0">
                  <a:latin typeface="微软雅黑" panose="020B0503020204020204" pitchFamily="34" charset="-122"/>
                  <a:ea typeface="微软雅黑" panose="020B0503020204020204" pitchFamily="34" charset="-122"/>
                </a:rPr>
                <a:t>hotosensor was Texas Instruments OPT3002 ($0.581).</a:t>
              </a:r>
            </a:p>
            <a:p>
              <a:pPr marL="0" lvl="1">
                <a:lnSpc>
                  <a:spcPct val="150000"/>
                </a:lnSpc>
                <a:spcBef>
                  <a:spcPct val="20000"/>
                </a:spcBef>
                <a:buClr>
                  <a:srgbClr val="4472C4"/>
                </a:buClr>
              </a:pPr>
              <a:r>
                <a:rPr lang="en-US" altLang="zh-CN" sz="1600" dirty="0">
                  <a:latin typeface="微软雅黑" panose="020B0503020204020204" pitchFamily="34" charset="-122"/>
                  <a:ea typeface="微软雅黑" panose="020B0503020204020204" pitchFamily="34" charset="-122"/>
                  <a:sym typeface="Wingdings" panose="05000000000000000000" pitchFamily="2" charset="2"/>
                </a:rPr>
                <a:t> </a:t>
              </a:r>
              <a:r>
                <a:rPr lang="en-US" altLang="zh-CN" sz="1600" dirty="0">
                  <a:latin typeface="微软雅黑" panose="020B0503020204020204" pitchFamily="34" charset="-122"/>
                  <a:ea typeface="微软雅黑" panose="020B0503020204020204" pitchFamily="34" charset="-122"/>
                </a:rPr>
                <a:t>ADDR pins of the 2 </a:t>
              </a:r>
              <a:r>
                <a:rPr lang="en-US" altLang="zh-CN" sz="1600" dirty="0">
                  <a:latin typeface="微软雅黑" panose="020B0503020204020204" pitchFamily="34" charset="-122"/>
                  <a:ea typeface="微软雅黑" panose="020B0503020204020204" pitchFamily="34" charset="-122"/>
                  <a:sym typeface="Wingdings" panose="05000000000000000000" pitchFamily="2" charset="2"/>
                </a:rPr>
                <a:t>photosensors</a:t>
              </a:r>
              <a:r>
                <a:rPr lang="en-US" altLang="zh-CN" sz="1600" dirty="0">
                  <a:latin typeface="微软雅黑" panose="020B0503020204020204" pitchFamily="34" charset="-122"/>
                  <a:ea typeface="微软雅黑" panose="020B0503020204020204" pitchFamily="34" charset="-122"/>
                </a:rPr>
                <a:t> were connected to the GND and VCC pins of the Arduino.</a:t>
              </a:r>
            </a:p>
            <a:p>
              <a:pPr marL="0" lvl="1">
                <a:lnSpc>
                  <a:spcPct val="150000"/>
                </a:lnSpc>
                <a:spcBef>
                  <a:spcPct val="20000"/>
                </a:spcBef>
                <a:buClr>
                  <a:srgbClr val="4472C4"/>
                </a:buClr>
              </a:pPr>
              <a:r>
                <a:rPr lang="en-US" altLang="zh-CN" sz="1600" dirty="0">
                  <a:latin typeface="微软雅黑" panose="020B0503020204020204" pitchFamily="34" charset="-122"/>
                  <a:ea typeface="微软雅黑" panose="020B0503020204020204" pitchFamily="34" charset="-122"/>
                  <a:sym typeface="Wingdings" panose="05000000000000000000" pitchFamily="2" charset="2"/>
                </a:rPr>
                <a:t> The photosensor</a:t>
              </a:r>
              <a:r>
                <a:rPr lang="en-US" altLang="zh-CN" sz="1600" dirty="0">
                  <a:latin typeface="微软雅黑" panose="020B0503020204020204" pitchFamily="34" charset="-122"/>
                  <a:ea typeface="微软雅黑" panose="020B0503020204020204" pitchFamily="34" charset="-122"/>
                </a:rPr>
                <a:t> was covered with a layer of about 0.6mm transparent food-grade silicone rubber.</a:t>
              </a:r>
            </a:p>
            <a:p>
              <a:pPr marL="0" lvl="1">
                <a:lnSpc>
                  <a:spcPct val="150000"/>
                </a:lnSpc>
                <a:spcBef>
                  <a:spcPct val="20000"/>
                </a:spcBef>
                <a:buClr>
                  <a:srgbClr val="4472C4"/>
                </a:buClr>
              </a:pPr>
              <a:r>
                <a:rPr lang="en-US" altLang="zh-CN" sz="1600" dirty="0">
                  <a:latin typeface="微软雅黑" panose="020B0503020204020204" pitchFamily="34" charset="-122"/>
                  <a:ea typeface="微软雅黑" panose="020B0503020204020204" pitchFamily="34" charset="-122"/>
                  <a:sym typeface="Wingdings" panose="05000000000000000000" pitchFamily="2" charset="2"/>
                </a:rPr>
                <a:t> </a:t>
              </a:r>
              <a:r>
                <a:rPr lang="en-US" altLang="zh-CN" sz="1600" dirty="0">
                  <a:latin typeface="微软雅黑" panose="020B0503020204020204" pitchFamily="34" charset="-122"/>
                  <a:ea typeface="微软雅黑" panose="020B0503020204020204" pitchFamily="34" charset="-122"/>
                </a:rPr>
                <a:t>Flexible PCBs were 223.1 mm×3.8 mm×0.7 mm.</a:t>
              </a:r>
            </a:p>
          </p:txBody>
        </p:sp>
      </p:grpSp>
      <p:pic>
        <p:nvPicPr>
          <p:cNvPr id="7" name="图片 6">
            <a:extLst>
              <a:ext uri="{FF2B5EF4-FFF2-40B4-BE49-F238E27FC236}">
                <a16:creationId xmlns:a16="http://schemas.microsoft.com/office/drawing/2014/main" id="{A32A55A2-EA00-43A0-A4AA-E0A6CBB1C4E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000"/>
                    </a14:imgEffect>
                  </a14:imgLayer>
                </a14:imgProps>
              </a:ext>
            </a:extLst>
          </a:blip>
          <a:stretch>
            <a:fillRect/>
          </a:stretch>
        </p:blipFill>
        <p:spPr>
          <a:xfrm>
            <a:off x="708477" y="1659408"/>
            <a:ext cx="2255703" cy="1330144"/>
          </a:xfrm>
          <a:prstGeom prst="rect">
            <a:avLst/>
          </a:prstGeom>
        </p:spPr>
      </p:pic>
      <p:sp>
        <p:nvSpPr>
          <p:cNvPr id="12" name="矩形 11">
            <a:extLst>
              <a:ext uri="{FF2B5EF4-FFF2-40B4-BE49-F238E27FC236}">
                <a16:creationId xmlns:a16="http://schemas.microsoft.com/office/drawing/2014/main" id="{F37A3725-D9F5-4948-B62B-6D81FE57D884}"/>
              </a:ext>
            </a:extLst>
          </p:cNvPr>
          <p:cNvSpPr/>
          <p:nvPr/>
        </p:nvSpPr>
        <p:spPr>
          <a:xfrm>
            <a:off x="3085593" y="4613912"/>
            <a:ext cx="160020" cy="12192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a:extLst>
              <a:ext uri="{FF2B5EF4-FFF2-40B4-BE49-F238E27FC236}">
                <a16:creationId xmlns:a16="http://schemas.microsoft.com/office/drawing/2014/main" id="{FD40DF88-B75D-4A27-A7C6-0E54B218CAA0}"/>
              </a:ext>
            </a:extLst>
          </p:cNvPr>
          <p:cNvCxnSpPr>
            <a:cxnSpLocks/>
            <a:stCxn id="12" idx="0"/>
          </p:cNvCxnSpPr>
          <p:nvPr/>
        </p:nvCxnSpPr>
        <p:spPr>
          <a:xfrm flipV="1">
            <a:off x="3165603" y="2936294"/>
            <a:ext cx="295860" cy="1677618"/>
          </a:xfrm>
          <a:prstGeom prst="lin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grpSp>
        <p:nvGrpSpPr>
          <p:cNvPr id="31" name="组合 30">
            <a:extLst>
              <a:ext uri="{FF2B5EF4-FFF2-40B4-BE49-F238E27FC236}">
                <a16:creationId xmlns:a16="http://schemas.microsoft.com/office/drawing/2014/main" id="{CB886205-F453-409D-A25F-25D9A6125C44}"/>
              </a:ext>
            </a:extLst>
          </p:cNvPr>
          <p:cNvGrpSpPr>
            <a:grpSpLocks noChangeAspect="1"/>
          </p:cNvGrpSpPr>
          <p:nvPr/>
        </p:nvGrpSpPr>
        <p:grpSpPr>
          <a:xfrm>
            <a:off x="3453303" y="2339440"/>
            <a:ext cx="2008669" cy="596856"/>
            <a:chOff x="3784676" y="5034350"/>
            <a:chExt cx="2298624" cy="683013"/>
          </a:xfrm>
        </p:grpSpPr>
        <p:pic>
          <p:nvPicPr>
            <p:cNvPr id="11" name="图片 10">
              <a:extLst>
                <a:ext uri="{FF2B5EF4-FFF2-40B4-BE49-F238E27FC236}">
                  <a16:creationId xmlns:a16="http://schemas.microsoft.com/office/drawing/2014/main" id="{E075B072-F5F3-4F82-9631-51B85D3EAFE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3000"/>
                      </a14:imgEffect>
                    </a14:imgLayer>
                  </a14:imgProps>
                </a:ext>
                <a:ext uri="{28A0092B-C50C-407E-A947-70E740481C1C}">
                  <a14:useLocalDpi xmlns:a14="http://schemas.microsoft.com/office/drawing/2010/main" val="0"/>
                </a:ext>
              </a:extLst>
            </a:blip>
            <a:srcRect r="549" b="88137"/>
            <a:stretch/>
          </p:blipFill>
          <p:spPr>
            <a:xfrm>
              <a:off x="3784676" y="5034351"/>
              <a:ext cx="2298624" cy="683012"/>
            </a:xfrm>
            <a:prstGeom prst="rect">
              <a:avLst/>
            </a:prstGeom>
          </p:spPr>
        </p:pic>
        <p:sp>
          <p:nvSpPr>
            <p:cNvPr id="29" name="矩形 28">
              <a:extLst>
                <a:ext uri="{FF2B5EF4-FFF2-40B4-BE49-F238E27FC236}">
                  <a16:creationId xmlns:a16="http://schemas.microsoft.com/office/drawing/2014/main" id="{0E858773-1CF6-4393-9CF0-0B3884A3588E}"/>
                </a:ext>
              </a:extLst>
            </p:cNvPr>
            <p:cNvSpPr/>
            <p:nvPr/>
          </p:nvSpPr>
          <p:spPr>
            <a:xfrm>
              <a:off x="3784676" y="5034350"/>
              <a:ext cx="2298624" cy="683011"/>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63293772"/>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29719"/>
            <a:ext cx="982639" cy="466318"/>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46809" y="1351284"/>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2E56DE1C-EE61-455A-BDF5-1E813C04C929}"/>
              </a:ext>
            </a:extLst>
          </p:cNvPr>
          <p:cNvSpPr txBox="1"/>
          <p:nvPr/>
        </p:nvSpPr>
        <p:spPr>
          <a:xfrm>
            <a:off x="982636" y="155101"/>
            <a:ext cx="4012442" cy="615553"/>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Evaluation</a:t>
            </a:r>
          </a:p>
          <a:p>
            <a:r>
              <a:rPr lang="en-US" altLang="zh-CN" sz="1400" dirty="0">
                <a:latin typeface="微软雅黑" panose="020B0503020204020204" pitchFamily="34" charset="-122"/>
                <a:ea typeface="微软雅黑" panose="020B0503020204020204" pitchFamily="34" charset="-122"/>
              </a:rPr>
              <a:t>Toothbrushing Monitoring Performance</a:t>
            </a:r>
            <a:endParaRPr lang="zh-CN" altLang="en-US" sz="1400"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10BD022D-205A-4B5B-B893-C73C0A8D81F4}"/>
              </a:ext>
            </a:extLst>
          </p:cNvPr>
          <p:cNvSpPr txBox="1"/>
          <p:nvPr/>
        </p:nvSpPr>
        <p:spPr>
          <a:xfrm>
            <a:off x="818809" y="1274618"/>
            <a:ext cx="5114631"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Impact of the Model. </a:t>
            </a:r>
            <a:endParaRPr lang="zh-CN" altLang="en-US" b="1" dirty="0">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65BB3BDC-DDF4-4A58-964E-1E2F3DED57BD}"/>
              </a:ext>
            </a:extLst>
          </p:cNvPr>
          <p:cNvSpPr/>
          <p:nvPr/>
        </p:nvSpPr>
        <p:spPr>
          <a:xfrm>
            <a:off x="4551479" y="1351284"/>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7D620CA0-FA42-451D-875F-54317C69DDC9}"/>
              </a:ext>
            </a:extLst>
          </p:cNvPr>
          <p:cNvSpPr txBox="1"/>
          <p:nvPr/>
        </p:nvSpPr>
        <p:spPr>
          <a:xfrm>
            <a:off x="4623479" y="1274618"/>
            <a:ext cx="3534121"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Impact of User Variability. </a:t>
            </a:r>
            <a:endParaRPr lang="zh-CN" altLang="en-US" b="1" dirty="0">
              <a:latin typeface="微软雅黑" panose="020B0503020204020204" pitchFamily="34" charset="-122"/>
              <a:ea typeface="微软雅黑" panose="020B0503020204020204" pitchFamily="34" charset="-122"/>
            </a:endParaRPr>
          </a:p>
        </p:txBody>
      </p:sp>
      <p:pic>
        <p:nvPicPr>
          <p:cNvPr id="23" name="图片 22">
            <a:extLst>
              <a:ext uri="{FF2B5EF4-FFF2-40B4-BE49-F238E27FC236}">
                <a16:creationId xmlns:a16="http://schemas.microsoft.com/office/drawing/2014/main" id="{501F99BA-09E0-479A-B6D5-4FC1C5F24D9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Lst>
          </a:blip>
          <a:stretch>
            <a:fillRect/>
          </a:stretch>
        </p:blipFill>
        <p:spPr>
          <a:xfrm>
            <a:off x="4540349" y="2079334"/>
            <a:ext cx="3181071" cy="2905513"/>
          </a:xfrm>
          <a:prstGeom prst="rect">
            <a:avLst/>
          </a:prstGeom>
        </p:spPr>
      </p:pic>
      <p:sp>
        <p:nvSpPr>
          <p:cNvPr id="26" name="文本框 25">
            <a:extLst>
              <a:ext uri="{FF2B5EF4-FFF2-40B4-BE49-F238E27FC236}">
                <a16:creationId xmlns:a16="http://schemas.microsoft.com/office/drawing/2014/main" id="{D2273200-7ADF-4354-A706-B5FA5A570DF6}"/>
              </a:ext>
            </a:extLst>
          </p:cNvPr>
          <p:cNvSpPr txBox="1"/>
          <p:nvPr/>
        </p:nvSpPr>
        <p:spPr>
          <a:xfrm>
            <a:off x="8546454" y="1274618"/>
            <a:ext cx="5114631"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Different Feature Sets.</a:t>
            </a:r>
            <a:endParaRPr lang="zh-CN" altLang="en-US" b="1" dirty="0">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FC30448D-A995-4067-9DB1-94D2F3F5DAE0}"/>
              </a:ext>
            </a:extLst>
          </p:cNvPr>
          <p:cNvSpPr/>
          <p:nvPr/>
        </p:nvSpPr>
        <p:spPr>
          <a:xfrm>
            <a:off x="8474454" y="1351284"/>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a:extLst>
              <a:ext uri="{FF2B5EF4-FFF2-40B4-BE49-F238E27FC236}">
                <a16:creationId xmlns:a16="http://schemas.microsoft.com/office/drawing/2014/main" id="{CCA12554-617F-435D-BA19-35461C9FD3D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000"/>
                    </a14:imgEffect>
                  </a14:imgLayer>
                </a14:imgProps>
              </a:ext>
            </a:extLst>
          </a:blip>
          <a:stretch>
            <a:fillRect/>
          </a:stretch>
        </p:blipFill>
        <p:spPr>
          <a:xfrm>
            <a:off x="8453330" y="1976959"/>
            <a:ext cx="3270111" cy="3052104"/>
          </a:xfrm>
          <a:prstGeom prst="rect">
            <a:avLst/>
          </a:prstGeom>
        </p:spPr>
      </p:pic>
      <p:sp>
        <p:nvSpPr>
          <p:cNvPr id="5" name="文本框 4">
            <a:extLst>
              <a:ext uri="{FF2B5EF4-FFF2-40B4-BE49-F238E27FC236}">
                <a16:creationId xmlns:a16="http://schemas.microsoft.com/office/drawing/2014/main" id="{E0FB9975-51BA-7CAD-9930-3D3AC03489CF}"/>
              </a:ext>
            </a:extLst>
          </p:cNvPr>
          <p:cNvSpPr txBox="1"/>
          <p:nvPr/>
        </p:nvSpPr>
        <p:spPr>
          <a:xfrm>
            <a:off x="8402819" y="5061047"/>
            <a:ext cx="3604451" cy="1815882"/>
          </a:xfrm>
          <a:prstGeom prst="rect">
            <a:avLst/>
          </a:prstGeom>
          <a:noFill/>
        </p:spPr>
        <p:txBody>
          <a:bodyPr wrap="square">
            <a:spAutoFit/>
          </a:bodyPr>
          <a:lstStyle/>
          <a:p>
            <a:r>
              <a:rPr lang="en-US" altLang="zh-CN" sz="1400" b="1" dirty="0">
                <a:latin typeface="微软雅黑" panose="020B0503020204020204" pitchFamily="34" charset="-122"/>
                <a:ea typeface="微软雅黑" panose="020B0503020204020204" pitchFamily="34" charset="-122"/>
              </a:rPr>
              <a:t>Feature set 1</a:t>
            </a:r>
            <a:r>
              <a:rPr lang="en-US" altLang="zh-CN" sz="1400" dirty="0">
                <a:latin typeface="微软雅黑" panose="020B0503020204020204" pitchFamily="34" charset="-122"/>
                <a:ea typeface="微软雅黑" panose="020B0503020204020204" pitchFamily="34" charset="-122"/>
              </a:rPr>
              <a:t>: Independent features of sensor 1 </a:t>
            </a:r>
            <a:r>
              <a:rPr lang="en-US" altLang="zh-CN" sz="1400" i="1" dirty="0">
                <a:latin typeface="微软雅黑" panose="020B0503020204020204" pitchFamily="34" charset="-122"/>
                <a:ea typeface="微软雅黑" panose="020B0503020204020204" pitchFamily="34" charset="-122"/>
              </a:rPr>
              <a:t>(4 features). </a:t>
            </a:r>
          </a:p>
          <a:p>
            <a:r>
              <a:rPr lang="en-US" altLang="zh-CN" sz="1400" b="1" dirty="0">
                <a:latin typeface="微软雅黑" panose="020B0503020204020204" pitchFamily="34" charset="-122"/>
                <a:ea typeface="微软雅黑" panose="020B0503020204020204" pitchFamily="34" charset="-122"/>
              </a:rPr>
              <a:t>Feature set 2</a:t>
            </a:r>
            <a:r>
              <a:rPr lang="en-US" altLang="zh-CN" sz="1400" dirty="0">
                <a:latin typeface="微软雅黑" panose="020B0503020204020204" pitchFamily="34" charset="-122"/>
                <a:ea typeface="微软雅黑" panose="020B0503020204020204" pitchFamily="34" charset="-122"/>
              </a:rPr>
              <a:t>: Independent features of 2 sensor signals </a:t>
            </a:r>
            <a:r>
              <a:rPr lang="en-US" altLang="zh-CN" sz="1400" i="1" dirty="0">
                <a:latin typeface="微软雅黑" panose="020B0503020204020204" pitchFamily="34" charset="-122"/>
                <a:ea typeface="微软雅黑" panose="020B0503020204020204" pitchFamily="34" charset="-122"/>
              </a:rPr>
              <a:t>(8 features). </a:t>
            </a:r>
          </a:p>
          <a:p>
            <a:r>
              <a:rPr lang="en-US" altLang="zh-CN" sz="1400" b="1" dirty="0">
                <a:latin typeface="微软雅黑" panose="020B0503020204020204" pitchFamily="34" charset="-122"/>
                <a:ea typeface="微软雅黑" panose="020B0503020204020204" pitchFamily="34" charset="-122"/>
              </a:rPr>
              <a:t>Feature set 3</a:t>
            </a:r>
            <a:r>
              <a:rPr lang="en-US" altLang="zh-CN" sz="1400" dirty="0">
                <a:latin typeface="微软雅黑" panose="020B0503020204020204" pitchFamily="34" charset="-122"/>
                <a:ea typeface="微软雅黑" panose="020B0503020204020204" pitchFamily="34" charset="-122"/>
              </a:rPr>
              <a:t>: The relationship features between 2 sensor signals </a:t>
            </a:r>
            <a:r>
              <a:rPr lang="en-US" altLang="zh-CN" sz="1400" i="1" dirty="0">
                <a:latin typeface="微软雅黑" panose="020B0503020204020204" pitchFamily="34" charset="-122"/>
                <a:ea typeface="微软雅黑" panose="020B0503020204020204" pitchFamily="34" charset="-122"/>
              </a:rPr>
              <a:t>(4 features).</a:t>
            </a:r>
          </a:p>
          <a:p>
            <a:r>
              <a:rPr lang="en-US" altLang="zh-CN" sz="1400" b="1" dirty="0" err="1">
                <a:latin typeface="微软雅黑" panose="020B0503020204020204" pitchFamily="34" charset="-122"/>
                <a:ea typeface="微软雅黑" panose="020B0503020204020204" pitchFamily="34" charset="-122"/>
              </a:rPr>
              <a:t>LiT</a:t>
            </a:r>
            <a:r>
              <a:rPr lang="en-US" altLang="zh-C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Feature set 2 + Feature set 3 </a:t>
            </a:r>
          </a:p>
          <a:p>
            <a:r>
              <a:rPr lang="en-US" altLang="zh-CN" sz="1400" i="1" dirty="0">
                <a:latin typeface="微软雅黑" panose="020B0503020204020204" pitchFamily="34" charset="-122"/>
                <a:ea typeface="微软雅黑" panose="020B0503020204020204" pitchFamily="34" charset="-122"/>
              </a:rPr>
              <a:t>(12 features).</a:t>
            </a:r>
            <a:endParaRPr lang="zh-CN" altLang="en-US" sz="1400" i="1" dirty="0">
              <a:latin typeface="微软雅黑" panose="020B0503020204020204" pitchFamily="34" charset="-122"/>
              <a:ea typeface="微软雅黑" panose="020B0503020204020204" pitchFamily="34" charset="-122"/>
            </a:endParaRPr>
          </a:p>
        </p:txBody>
      </p:sp>
      <p:grpSp>
        <p:nvGrpSpPr>
          <p:cNvPr id="7" name="组合 6">
            <a:extLst>
              <a:ext uri="{FF2B5EF4-FFF2-40B4-BE49-F238E27FC236}">
                <a16:creationId xmlns:a16="http://schemas.microsoft.com/office/drawing/2014/main" id="{F3129A16-9067-E820-2461-222DB12A57F4}"/>
              </a:ext>
            </a:extLst>
          </p:cNvPr>
          <p:cNvGrpSpPr/>
          <p:nvPr/>
        </p:nvGrpSpPr>
        <p:grpSpPr>
          <a:xfrm>
            <a:off x="671969" y="1936516"/>
            <a:ext cx="3270111" cy="3053195"/>
            <a:chOff x="671969" y="1936516"/>
            <a:chExt cx="3270111" cy="3053195"/>
          </a:xfrm>
        </p:grpSpPr>
        <p:pic>
          <p:nvPicPr>
            <p:cNvPr id="3" name="图片 2">
              <a:extLst>
                <a:ext uri="{FF2B5EF4-FFF2-40B4-BE49-F238E27FC236}">
                  <a16:creationId xmlns:a16="http://schemas.microsoft.com/office/drawing/2014/main" id="{6691ACE2-12E7-43B5-94A5-12528B2C958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3000"/>
                      </a14:imgEffect>
                    </a14:imgLayer>
                  </a14:imgProps>
                </a:ext>
              </a:extLst>
            </a:blip>
            <a:stretch>
              <a:fillRect/>
            </a:stretch>
          </p:blipFill>
          <p:spPr>
            <a:xfrm>
              <a:off x="671969" y="1936516"/>
              <a:ext cx="3270111" cy="3053195"/>
            </a:xfrm>
            <a:prstGeom prst="rect">
              <a:avLst/>
            </a:prstGeom>
          </p:spPr>
        </p:pic>
        <p:sp>
          <p:nvSpPr>
            <p:cNvPr id="6" name="矩形 5">
              <a:extLst>
                <a:ext uri="{FF2B5EF4-FFF2-40B4-BE49-F238E27FC236}">
                  <a16:creationId xmlns:a16="http://schemas.microsoft.com/office/drawing/2014/main" id="{D41CBD14-E867-8B09-C3BC-83FF4DFC711B}"/>
                </a:ext>
              </a:extLst>
            </p:cNvPr>
            <p:cNvSpPr/>
            <p:nvPr/>
          </p:nvSpPr>
          <p:spPr>
            <a:xfrm rot="19740000">
              <a:off x="980837" y="4258913"/>
              <a:ext cx="1299294" cy="276108"/>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889640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6" grpId="0"/>
      <p:bldP spid="27"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29719"/>
            <a:ext cx="982639" cy="466318"/>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2E56DE1C-EE61-455A-BDF5-1E813C04C929}"/>
              </a:ext>
            </a:extLst>
          </p:cNvPr>
          <p:cNvSpPr txBox="1"/>
          <p:nvPr/>
        </p:nvSpPr>
        <p:spPr>
          <a:xfrm>
            <a:off x="982636" y="155101"/>
            <a:ext cx="4012442" cy="615553"/>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Evaluation</a:t>
            </a:r>
          </a:p>
          <a:p>
            <a:r>
              <a:rPr lang="en-US" altLang="zh-CN" sz="1400" dirty="0">
                <a:latin typeface="微软雅黑" panose="020B0503020204020204" pitchFamily="34" charset="-122"/>
                <a:ea typeface="微软雅黑" panose="020B0503020204020204" pitchFamily="34" charset="-122"/>
              </a:rPr>
              <a:t>Robustness </a:t>
            </a:r>
            <a:endParaRPr lang="zh-CN" altLang="en-US" sz="1400"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55D278EB-3AF7-41F8-81CC-F9DEAE24D90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Lst>
          </a:blip>
          <a:stretch>
            <a:fillRect/>
          </a:stretch>
        </p:blipFill>
        <p:spPr>
          <a:xfrm>
            <a:off x="491319" y="1938721"/>
            <a:ext cx="3045231" cy="2794000"/>
          </a:xfrm>
          <a:prstGeom prst="rect">
            <a:avLst/>
          </a:prstGeom>
        </p:spPr>
      </p:pic>
      <p:pic>
        <p:nvPicPr>
          <p:cNvPr id="9" name="图片 8">
            <a:extLst>
              <a:ext uri="{FF2B5EF4-FFF2-40B4-BE49-F238E27FC236}">
                <a16:creationId xmlns:a16="http://schemas.microsoft.com/office/drawing/2014/main" id="{FF1BF2B1-3EE6-408A-9770-8ED5592516D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000"/>
                    </a14:imgEffect>
                  </a14:imgLayer>
                </a14:imgProps>
              </a:ext>
            </a:extLst>
          </a:blip>
          <a:stretch>
            <a:fillRect/>
          </a:stretch>
        </p:blipFill>
        <p:spPr>
          <a:xfrm>
            <a:off x="4623479" y="2016875"/>
            <a:ext cx="2949909" cy="2637692"/>
          </a:xfrm>
          <a:prstGeom prst="rect">
            <a:avLst/>
          </a:prstGeom>
        </p:spPr>
      </p:pic>
      <p:pic>
        <p:nvPicPr>
          <p:cNvPr id="12" name="图片 11">
            <a:extLst>
              <a:ext uri="{FF2B5EF4-FFF2-40B4-BE49-F238E27FC236}">
                <a16:creationId xmlns:a16="http://schemas.microsoft.com/office/drawing/2014/main" id="{6F700517-7447-4A5C-BCD8-8C98D369CC1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3000"/>
                    </a14:imgEffect>
                  </a14:imgLayer>
                </a14:imgProps>
              </a:ext>
            </a:extLst>
          </a:blip>
          <a:stretch>
            <a:fillRect/>
          </a:stretch>
        </p:blipFill>
        <p:spPr>
          <a:xfrm>
            <a:off x="8443032" y="2047355"/>
            <a:ext cx="2880781" cy="2637692"/>
          </a:xfrm>
          <a:prstGeom prst="rect">
            <a:avLst/>
          </a:prstGeom>
        </p:spPr>
      </p:pic>
      <p:sp>
        <p:nvSpPr>
          <p:cNvPr id="19" name="矩形 18">
            <a:extLst>
              <a:ext uri="{FF2B5EF4-FFF2-40B4-BE49-F238E27FC236}">
                <a16:creationId xmlns:a16="http://schemas.microsoft.com/office/drawing/2014/main" id="{235CD6BF-1363-45C4-8623-A93042D82FCF}"/>
              </a:ext>
            </a:extLst>
          </p:cNvPr>
          <p:cNvSpPr/>
          <p:nvPr/>
        </p:nvSpPr>
        <p:spPr>
          <a:xfrm>
            <a:off x="635969" y="1351284"/>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A7F27E45-6317-4E49-BCB6-16AEA973894B}"/>
              </a:ext>
            </a:extLst>
          </p:cNvPr>
          <p:cNvSpPr txBox="1"/>
          <p:nvPr/>
        </p:nvSpPr>
        <p:spPr>
          <a:xfrm>
            <a:off x="707969" y="1274618"/>
            <a:ext cx="5114631"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Impact of Ambient light.</a:t>
            </a:r>
            <a:endParaRPr lang="zh-CN" altLang="en-US" b="1" dirty="0">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7E99275F-D938-41CA-BF4D-6FFB129426F1}"/>
              </a:ext>
            </a:extLst>
          </p:cNvPr>
          <p:cNvSpPr/>
          <p:nvPr/>
        </p:nvSpPr>
        <p:spPr>
          <a:xfrm>
            <a:off x="4551479" y="1351284"/>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D1EC00BA-C735-4335-8792-992742CB8A46}"/>
              </a:ext>
            </a:extLst>
          </p:cNvPr>
          <p:cNvSpPr txBox="1"/>
          <p:nvPr/>
        </p:nvSpPr>
        <p:spPr>
          <a:xfrm>
            <a:off x="4623479" y="1274618"/>
            <a:ext cx="3534121"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Impact of User Motion.</a:t>
            </a:r>
            <a:endParaRPr lang="zh-CN" altLang="en-US" b="1" dirty="0">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B863AC50-FF9A-49D7-9A08-B9F0D3BB8886}"/>
              </a:ext>
            </a:extLst>
          </p:cNvPr>
          <p:cNvSpPr txBox="1"/>
          <p:nvPr/>
        </p:nvSpPr>
        <p:spPr>
          <a:xfrm>
            <a:off x="8726566" y="1274618"/>
            <a:ext cx="5114631"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Temporal Stability.</a:t>
            </a:r>
            <a:endParaRPr lang="zh-CN" altLang="en-US" b="1" dirty="0">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20DE6B5D-687D-4493-A4B7-6A4EED655991}"/>
              </a:ext>
            </a:extLst>
          </p:cNvPr>
          <p:cNvSpPr/>
          <p:nvPr/>
        </p:nvSpPr>
        <p:spPr>
          <a:xfrm>
            <a:off x="8654566" y="1351284"/>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86ACEDC-3248-CF7A-EDC4-88F890DA765D}"/>
              </a:ext>
            </a:extLst>
          </p:cNvPr>
          <p:cNvSpPr txBox="1"/>
          <p:nvPr/>
        </p:nvSpPr>
        <p:spPr>
          <a:xfrm>
            <a:off x="4592535" y="4732721"/>
            <a:ext cx="5299761" cy="1815882"/>
          </a:xfrm>
          <a:prstGeom prst="rect">
            <a:avLst/>
          </a:prstGeom>
          <a:noFill/>
        </p:spPr>
        <p:txBody>
          <a:bodyPr wrap="square">
            <a:spAutoFit/>
          </a:bodyPr>
          <a:lstStyle/>
          <a:p>
            <a:r>
              <a:rPr lang="en-US" altLang="zh-CN" sz="1400" b="1" dirty="0">
                <a:latin typeface="微软雅黑" panose="020B0503020204020204" pitchFamily="34" charset="-122"/>
                <a:ea typeface="微软雅黑" panose="020B0503020204020204" pitchFamily="34" charset="-122"/>
              </a:rPr>
              <a:t>(1) </a:t>
            </a:r>
            <a:r>
              <a:rPr lang="en-US" altLang="zh-CN" sz="1400" dirty="0">
                <a:latin typeface="微软雅黑" panose="020B0503020204020204" pitchFamily="34" charset="-122"/>
                <a:ea typeface="微软雅黑" panose="020B0503020204020204" pitchFamily="34" charset="-122"/>
              </a:rPr>
              <a:t>Walking up and down in front of the sink when brushing. </a:t>
            </a:r>
          </a:p>
          <a:p>
            <a:r>
              <a:rPr lang="en-US" altLang="zh-CN" sz="1400" b="1" dirty="0">
                <a:latin typeface="微软雅黑" panose="020B0503020204020204" pitchFamily="34" charset="-122"/>
                <a:ea typeface="微软雅黑" panose="020B0503020204020204" pitchFamily="34" charset="-122"/>
              </a:rPr>
              <a:t>(2) </a:t>
            </a:r>
            <a:r>
              <a:rPr lang="en-US" altLang="zh-CN" sz="1400" dirty="0">
                <a:latin typeface="微软雅黑" panose="020B0503020204020204" pitchFamily="34" charset="-122"/>
                <a:ea typeface="微软雅黑" panose="020B0503020204020204" pitchFamily="34" charset="-122"/>
              </a:rPr>
              <a:t>Looking down at the video played on the mobile phone beside the sink when brushing. </a:t>
            </a:r>
          </a:p>
          <a:p>
            <a:r>
              <a:rPr lang="en-US" altLang="zh-CN" sz="1400" b="1" dirty="0">
                <a:latin typeface="微软雅黑" panose="020B0503020204020204" pitchFamily="34" charset="-122"/>
                <a:ea typeface="微软雅黑" panose="020B0503020204020204" pitchFamily="34" charset="-122"/>
              </a:rPr>
              <a:t>(3) </a:t>
            </a:r>
            <a:r>
              <a:rPr lang="en-US" altLang="zh-CN" sz="1400" dirty="0">
                <a:latin typeface="微软雅黑" panose="020B0503020204020204" pitchFamily="34" charset="-122"/>
                <a:ea typeface="微软雅黑" panose="020B0503020204020204" pitchFamily="34" charset="-122"/>
              </a:rPr>
              <a:t>From standing to sitting on a chair when brushing. </a:t>
            </a:r>
          </a:p>
          <a:p>
            <a:r>
              <a:rPr lang="en-US" altLang="zh-CN" sz="1400" b="1" dirty="0">
                <a:latin typeface="微软雅黑" panose="020B0503020204020204" pitchFamily="34" charset="-122"/>
                <a:ea typeface="微软雅黑" panose="020B0503020204020204" pitchFamily="34" charset="-122"/>
              </a:rPr>
              <a:t>(4) </a:t>
            </a:r>
            <a:r>
              <a:rPr lang="en-US" altLang="zh-CN" sz="1400" dirty="0">
                <a:latin typeface="微软雅黑" panose="020B0503020204020204" pitchFamily="34" charset="-122"/>
                <a:ea typeface="微软雅黑" panose="020B0503020204020204" pitchFamily="34" charset="-122"/>
              </a:rPr>
              <a:t>Putting the toothpaste back in its original position on the cabinet over the sink when brushing. </a:t>
            </a:r>
          </a:p>
          <a:p>
            <a:r>
              <a:rPr lang="en-US" altLang="zh-CN" sz="1400" b="1" dirty="0">
                <a:latin typeface="微软雅黑" panose="020B0503020204020204" pitchFamily="34" charset="-122"/>
                <a:ea typeface="微软雅黑" panose="020B0503020204020204" pitchFamily="34" charset="-122"/>
              </a:rPr>
              <a:t>(5) </a:t>
            </a:r>
            <a:r>
              <a:rPr lang="en-US" altLang="zh-CN" sz="1400" dirty="0">
                <a:latin typeface="微软雅黑" panose="020B0503020204020204" pitchFamily="34" charset="-122"/>
                <a:ea typeface="微软雅黑" panose="020B0503020204020204" pitchFamily="34" charset="-122"/>
              </a:rPr>
              <a:t>Rinsing non-brushing hands with water from the tap when brushing.</a:t>
            </a:r>
            <a:endParaRPr lang="zh-CN" altLang="en-US" sz="1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079699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29719"/>
            <a:ext cx="982639" cy="466318"/>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35969" y="1625604"/>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2E56DE1C-EE61-455A-BDF5-1E813C04C929}"/>
              </a:ext>
            </a:extLst>
          </p:cNvPr>
          <p:cNvSpPr txBox="1"/>
          <p:nvPr/>
        </p:nvSpPr>
        <p:spPr>
          <a:xfrm>
            <a:off x="982636" y="155101"/>
            <a:ext cx="4012442" cy="615553"/>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Future Work</a:t>
            </a:r>
          </a:p>
          <a:p>
            <a:r>
              <a:rPr lang="en-US" altLang="zh-CN" sz="1400" dirty="0">
                <a:latin typeface="微软雅黑" panose="020B0503020204020204" pitchFamily="34" charset="-122"/>
                <a:ea typeface="微软雅黑" panose="020B0503020204020204" pitchFamily="34" charset="-122"/>
              </a:rPr>
              <a:t>Addressing some limitations</a:t>
            </a:r>
            <a:endParaRPr lang="zh-CN" altLang="en-US" sz="1400"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10BD022D-205A-4B5B-B893-C73C0A8D81F4}"/>
              </a:ext>
            </a:extLst>
          </p:cNvPr>
          <p:cNvSpPr txBox="1"/>
          <p:nvPr/>
        </p:nvSpPr>
        <p:spPr>
          <a:xfrm>
            <a:off x="707969" y="1548938"/>
            <a:ext cx="5316030" cy="923330"/>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Form Design. </a:t>
            </a:r>
          </a:p>
          <a:p>
            <a:r>
              <a:rPr lang="en-US" altLang="zh-CN" dirty="0">
                <a:latin typeface="微软雅黑" panose="020B0503020204020204" pitchFamily="34" charset="-122"/>
                <a:ea typeface="微软雅黑" panose="020B0503020204020204" pitchFamily="34" charset="-122"/>
              </a:rPr>
              <a:t>Improving user experience and being convenient for placing toothbrush head. </a:t>
            </a:r>
            <a:endParaRPr lang="zh-CN" altLang="en-US" dirty="0">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FE98432F-6829-4630-BA39-9DB1C912C3AA}"/>
              </a:ext>
            </a:extLst>
          </p:cNvPr>
          <p:cNvSpPr/>
          <p:nvPr/>
        </p:nvSpPr>
        <p:spPr>
          <a:xfrm>
            <a:off x="635969" y="2755123"/>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7688504-BD9F-4E3C-B139-99A8060AC534}"/>
              </a:ext>
            </a:extLst>
          </p:cNvPr>
          <p:cNvSpPr txBox="1"/>
          <p:nvPr/>
        </p:nvSpPr>
        <p:spPr>
          <a:xfrm>
            <a:off x="707969" y="2678457"/>
            <a:ext cx="5388030" cy="923330"/>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Interactive Paradigm. </a:t>
            </a:r>
          </a:p>
          <a:p>
            <a:r>
              <a:rPr lang="en-US" altLang="zh-CN" dirty="0">
                <a:latin typeface="微软雅黑" panose="020B0503020204020204" pitchFamily="34" charset="-122"/>
                <a:ea typeface="微软雅黑" panose="020B0503020204020204" pitchFamily="34" charset="-122"/>
              </a:rPr>
              <a:t>Interaction design using the mobile device's touchscreen, speaker, or vibration features.</a:t>
            </a:r>
            <a:endParaRPr lang="zh-CN" altLang="en-US" dirty="0">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5A4D7640-9F13-4DA0-9A2C-337F963D6BAE}"/>
              </a:ext>
            </a:extLst>
          </p:cNvPr>
          <p:cNvSpPr/>
          <p:nvPr/>
        </p:nvSpPr>
        <p:spPr>
          <a:xfrm>
            <a:off x="635969" y="3968261"/>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B89A3D3C-769C-45CF-897E-1A1F1E75C172}"/>
              </a:ext>
            </a:extLst>
          </p:cNvPr>
          <p:cNvSpPr txBox="1"/>
          <p:nvPr/>
        </p:nvSpPr>
        <p:spPr>
          <a:xfrm>
            <a:off x="707970" y="3891595"/>
            <a:ext cx="5388030" cy="923330"/>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Studies on Larger Populations.</a:t>
            </a:r>
          </a:p>
          <a:p>
            <a:r>
              <a:rPr lang="en-US" altLang="zh-CN" dirty="0">
                <a:latin typeface="微软雅黑" panose="020B0503020204020204" pitchFamily="34" charset="-122"/>
                <a:ea typeface="微软雅黑" panose="020B0503020204020204" pitchFamily="34" charset="-122"/>
              </a:rPr>
              <a:t>Covering the entire range of human diversity to promote the deployment. </a:t>
            </a:r>
            <a:endParaRPr lang="zh-CN" altLang="en-US" dirty="0">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01F6ECD3-F87F-4259-94A1-DE1B52D3480A}"/>
              </a:ext>
            </a:extLst>
          </p:cNvPr>
          <p:cNvSpPr/>
          <p:nvPr/>
        </p:nvSpPr>
        <p:spPr>
          <a:xfrm>
            <a:off x="635969" y="5150065"/>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849DC7EC-C406-4B6C-8CE9-487B94F56A1E}"/>
              </a:ext>
            </a:extLst>
          </p:cNvPr>
          <p:cNvSpPr txBox="1"/>
          <p:nvPr/>
        </p:nvSpPr>
        <p:spPr>
          <a:xfrm>
            <a:off x="707969" y="5073399"/>
            <a:ext cx="5388031" cy="923330"/>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Enhancing Generality.</a:t>
            </a:r>
          </a:p>
          <a:p>
            <a:r>
              <a:rPr lang="en-US" altLang="zh-CN" dirty="0">
                <a:latin typeface="微软雅黑" panose="020B0503020204020204" pitchFamily="34" charset="-122"/>
                <a:ea typeface="微软雅黑" panose="020B0503020204020204" pitchFamily="34" charset="-122"/>
              </a:rPr>
              <a:t>Expanding to incorrect brushing identification and other brushing methods. </a:t>
            </a:r>
            <a:endParaRPr lang="zh-CN" altLang="en-US" dirty="0">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B6F32C8F-E2B0-430C-AD8B-AEBB1BBFEA91}"/>
              </a:ext>
            </a:extLst>
          </p:cNvPr>
          <p:cNvSpPr txBox="1"/>
          <p:nvPr/>
        </p:nvSpPr>
        <p:spPr>
          <a:xfrm>
            <a:off x="6951330" y="1186082"/>
            <a:ext cx="4517292" cy="584775"/>
          </a:xfrm>
          <a:prstGeom prst="rect">
            <a:avLst/>
          </a:prstGeom>
          <a:noFill/>
        </p:spPr>
        <p:txBody>
          <a:bodyPr wrap="square">
            <a:spAutoFit/>
          </a:bodyPr>
          <a:lstStyle/>
          <a:p>
            <a:r>
              <a:rPr lang="en-US" altLang="zh-CN" sz="1400" dirty="0">
                <a:latin typeface="微软雅黑" panose="020B0503020204020204" pitchFamily="34" charset="-122"/>
                <a:ea typeface="微软雅黑" panose="020B0503020204020204" pitchFamily="34" charset="-122"/>
              </a:rPr>
              <a:t>Artifact:</a:t>
            </a:r>
          </a:p>
          <a:p>
            <a:r>
              <a:rPr lang="en-US" altLang="zh-CN" dirty="0">
                <a:hlinkClick r:id="rId3"/>
              </a:rPr>
              <a:t>https://doi.org/10.5281/zenodo.8260593</a:t>
            </a:r>
            <a:endParaRPr lang="en-US" altLang="zh-CN" dirty="0"/>
          </a:p>
        </p:txBody>
      </p:sp>
      <p:pic>
        <p:nvPicPr>
          <p:cNvPr id="2050" name="Picture 2">
            <a:extLst>
              <a:ext uri="{FF2B5EF4-FFF2-40B4-BE49-F238E27FC236}">
                <a16:creationId xmlns:a16="http://schemas.microsoft.com/office/drawing/2014/main" id="{0CBFD772-6B13-45D9-A261-E8DB94FEDE8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8301437" y="1724092"/>
            <a:ext cx="1817077" cy="18170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46DCCC2-E1FE-4B7B-B267-4250BC335B7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8301436" y="4404000"/>
            <a:ext cx="1817077" cy="1817077"/>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26">
            <a:extLst>
              <a:ext uri="{FF2B5EF4-FFF2-40B4-BE49-F238E27FC236}">
                <a16:creationId xmlns:a16="http://schemas.microsoft.com/office/drawing/2014/main" id="{C72107AA-6E2C-44B4-AFF1-5EDFA193BDE0}"/>
              </a:ext>
            </a:extLst>
          </p:cNvPr>
          <p:cNvSpPr txBox="1"/>
          <p:nvPr/>
        </p:nvSpPr>
        <p:spPr>
          <a:xfrm>
            <a:off x="6951330" y="3770624"/>
            <a:ext cx="5114631" cy="861774"/>
          </a:xfrm>
          <a:prstGeom prst="rect">
            <a:avLst/>
          </a:prstGeom>
          <a:noFill/>
        </p:spPr>
        <p:txBody>
          <a:bodyPr wrap="square">
            <a:spAutoFit/>
          </a:bodyPr>
          <a:lstStyle/>
          <a:p>
            <a:r>
              <a:rPr lang="en-US" altLang="zh-CN" sz="1400" dirty="0">
                <a:latin typeface="微软雅黑" panose="020B0503020204020204" pitchFamily="34" charset="-122"/>
                <a:ea typeface="微软雅黑" panose="020B0503020204020204" pitchFamily="34" charset="-122"/>
              </a:rPr>
              <a:t>Artifact operation demo:</a:t>
            </a:r>
          </a:p>
          <a:p>
            <a:r>
              <a:rPr lang="en-US" altLang="zh-CN" dirty="0">
                <a:hlinkClick r:id="rId8"/>
              </a:rPr>
              <a:t>https://youtu.be/ZDvkZsqzj4I?si=qA0zRhjSxLRO1TgR</a:t>
            </a:r>
            <a:endParaRPr lang="en-US" altLang="zh-CN" dirty="0"/>
          </a:p>
          <a:p>
            <a:endParaRPr lang="en-US" altLang="zh-CN" dirty="0"/>
          </a:p>
        </p:txBody>
      </p:sp>
      <p:grpSp>
        <p:nvGrpSpPr>
          <p:cNvPr id="28" name="组合 27">
            <a:extLst>
              <a:ext uri="{FF2B5EF4-FFF2-40B4-BE49-F238E27FC236}">
                <a16:creationId xmlns:a16="http://schemas.microsoft.com/office/drawing/2014/main" id="{86651A67-04B6-48CD-B6F2-5E30342112E7}"/>
              </a:ext>
            </a:extLst>
          </p:cNvPr>
          <p:cNvGrpSpPr/>
          <p:nvPr/>
        </p:nvGrpSpPr>
        <p:grpSpPr>
          <a:xfrm>
            <a:off x="7329285" y="555035"/>
            <a:ext cx="3603238" cy="615557"/>
            <a:chOff x="7329285" y="372155"/>
            <a:chExt cx="3603238" cy="615557"/>
          </a:xfrm>
        </p:grpSpPr>
        <p:pic>
          <p:nvPicPr>
            <p:cNvPr id="2054" name="Picture 6">
              <a:extLst>
                <a:ext uri="{FF2B5EF4-FFF2-40B4-BE49-F238E27FC236}">
                  <a16:creationId xmlns:a16="http://schemas.microsoft.com/office/drawing/2014/main" id="{CF6FDA1E-6FDD-47A1-B35F-CCF6871467A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10316970" y="372155"/>
              <a:ext cx="615553" cy="61555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113E502-AF6E-4314-B68C-5112C75CE17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9321075" y="372156"/>
              <a:ext cx="615553" cy="61555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5EFC6D7-A149-48C9-911E-78BCEB4677A4}"/>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8325180" y="372159"/>
              <a:ext cx="615553" cy="61555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B17E38F7-E61D-4E43-8E46-08BCC437CB78}"/>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7329285" y="372158"/>
              <a:ext cx="615553" cy="6155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4482326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par>
                                <p:cTn id="11" presetID="16" presetClass="entr" presetSubtype="21"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barn(inVertical)">
                                      <p:cBhvr>
                                        <p:cTn id="13" dur="500"/>
                                        <p:tgtEl>
                                          <p:spTgt spid="205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par>
                                <p:cTn id="17" presetID="16" presetClass="entr" presetSubtype="21"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B89A3D3C-769C-45CF-897E-1A1F1E75C172}"/>
              </a:ext>
            </a:extLst>
          </p:cNvPr>
          <p:cNvSpPr txBox="1"/>
          <p:nvPr/>
        </p:nvSpPr>
        <p:spPr>
          <a:xfrm>
            <a:off x="0" y="3044279"/>
            <a:ext cx="12192000" cy="769441"/>
          </a:xfrm>
          <a:prstGeom prst="rect">
            <a:avLst/>
          </a:prstGeom>
          <a:solidFill>
            <a:srgbClr val="E8D9F3"/>
          </a:solidFill>
        </p:spPr>
        <p:txBody>
          <a:bodyPr wrap="square" rtlCol="0">
            <a:spAutoFit/>
          </a:bodyPr>
          <a:lstStyle/>
          <a:p>
            <a:pPr algn="ctr"/>
            <a:r>
              <a:rPr lang="en-US" altLang="zh-CN" sz="4400" b="1" dirty="0">
                <a:latin typeface="微软雅黑" panose="020B0503020204020204" pitchFamily="34" charset="-122"/>
                <a:ea typeface="微软雅黑" panose="020B0503020204020204" pitchFamily="34" charset="-122"/>
              </a:rPr>
              <a:t>Thanks for listening.</a:t>
            </a:r>
            <a:endParaRPr lang="zh-CN" altLang="en-US" sz="4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75944758"/>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01610" y="3941216"/>
            <a:ext cx="9722240" cy="2308324"/>
          </a:xfrm>
          <a:prstGeom prst="rect">
            <a:avLst/>
          </a:prstGeom>
          <a:noFill/>
        </p:spPr>
        <p:txBody>
          <a:bodyPr wrap="square" rtlCol="0">
            <a:spAutoFit/>
          </a:bodyPr>
          <a:lstStyle/>
          <a:p>
            <a:pPr marL="457200" indent="-457200" algn="just">
              <a:buAutoNum type="arabicPeriod"/>
            </a:pPr>
            <a:r>
              <a:rPr lang="en-US" altLang="zh-CN" dirty="0">
                <a:latin typeface="微软雅黑" panose="020B0503020204020204" pitchFamily="34" charset="-122"/>
                <a:ea typeface="微软雅黑" panose="020B0503020204020204" pitchFamily="34" charset="-122"/>
              </a:rPr>
              <a:t>Brushing teeth carefully in proportionate duration can reduce dental plaque, maintain good oral hygiene, and prevent oral diseases.</a:t>
            </a:r>
          </a:p>
          <a:p>
            <a:pPr marL="457200" indent="-457200" algn="just">
              <a:buAutoNum type="arabicPeriod"/>
            </a:pPr>
            <a:endParaRPr lang="en-US" altLang="zh-CN" dirty="0">
              <a:latin typeface="微软雅黑" panose="020B0503020204020204" pitchFamily="34" charset="-122"/>
              <a:ea typeface="微软雅黑" panose="020B0503020204020204" pitchFamily="34" charset="-122"/>
            </a:endParaRPr>
          </a:p>
          <a:p>
            <a:pPr marL="457200" indent="-457200" algn="just">
              <a:buAutoNum type="arabicPeriod"/>
            </a:pPr>
            <a:r>
              <a:rPr lang="en-US" altLang="zh-CN" dirty="0">
                <a:latin typeface="微软雅黑" panose="020B0503020204020204" pitchFamily="34" charset="-122"/>
                <a:ea typeface="微软雅黑" panose="020B0503020204020204" pitchFamily="34" charset="-122"/>
              </a:rPr>
              <a:t>However, ordinary people spend disproportionate time on different tooth surfaces, which can negatively impact oral health.</a:t>
            </a:r>
          </a:p>
          <a:p>
            <a:pPr marL="457200" indent="-457200" algn="just">
              <a:buAutoNum type="arabicPeriod"/>
            </a:pPr>
            <a:endParaRPr lang="en-US" altLang="zh-CN" dirty="0">
              <a:latin typeface="微软雅黑" panose="020B0503020204020204" pitchFamily="34" charset="-122"/>
              <a:ea typeface="微软雅黑" panose="020B0503020204020204" pitchFamily="34" charset="-122"/>
            </a:endParaRPr>
          </a:p>
          <a:p>
            <a:pPr marL="457200" indent="-457200" algn="just">
              <a:buAutoNum type="arabicPeriod"/>
            </a:pPr>
            <a:r>
              <a:rPr lang="en-US" altLang="zh-CN" dirty="0">
                <a:latin typeface="微软雅黑" panose="020B0503020204020204" pitchFamily="34" charset="-122"/>
                <a:ea typeface="微软雅黑" panose="020B0503020204020204" pitchFamily="34" charset="-122"/>
              </a:rPr>
              <a:t>Therefore, it is necessary to monitor the toothbrushing situation and show this to the users for brushing improvement.</a:t>
            </a:r>
          </a:p>
        </p:txBody>
      </p:sp>
      <p:pic>
        <p:nvPicPr>
          <p:cNvPr id="14" name="Picture 8">
            <a:extLst>
              <a:ext uri="{FF2B5EF4-FFF2-40B4-BE49-F238E27FC236}">
                <a16:creationId xmlns:a16="http://schemas.microsoft.com/office/drawing/2014/main" id="{377ABB66-036A-4E29-B9B9-2A7A749F4E8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653"/>
          <a:stretch/>
        </p:blipFill>
        <p:spPr bwMode="auto">
          <a:xfrm>
            <a:off x="1268150" y="1385115"/>
            <a:ext cx="3726928" cy="2240280"/>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a:extLst>
              <a:ext uri="{FF2B5EF4-FFF2-40B4-BE49-F238E27FC236}">
                <a16:creationId xmlns:a16="http://schemas.microsoft.com/office/drawing/2014/main" id="{64333401-8847-4DDC-A645-144D4747DC70}"/>
              </a:ext>
            </a:extLst>
          </p:cNvPr>
          <p:cNvSpPr/>
          <p:nvPr/>
        </p:nvSpPr>
        <p:spPr>
          <a:xfrm>
            <a:off x="0" y="229719"/>
            <a:ext cx="982639" cy="466318"/>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5044215F-C9AB-470A-8B34-F594ADAE4F5A}"/>
              </a:ext>
            </a:extLst>
          </p:cNvPr>
          <p:cNvSpPr txBox="1"/>
          <p:nvPr/>
        </p:nvSpPr>
        <p:spPr>
          <a:xfrm>
            <a:off x="982636" y="155101"/>
            <a:ext cx="4012442" cy="615553"/>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Motivation</a:t>
            </a:r>
          </a:p>
          <a:p>
            <a:r>
              <a:rPr lang="en-US" altLang="zh-CN" sz="1400" dirty="0">
                <a:latin typeface="微软雅黑" panose="020B0503020204020204" pitchFamily="34" charset="-122"/>
                <a:ea typeface="微软雅黑" panose="020B0503020204020204" pitchFamily="34" charset="-122"/>
              </a:rPr>
              <a:t>Significance of brushing monitoring</a:t>
            </a:r>
            <a:endParaRPr lang="zh-CN" altLang="en-US" sz="1400" dirty="0">
              <a:latin typeface="微软雅黑" panose="020B0503020204020204" pitchFamily="34" charset="-122"/>
              <a:ea typeface="微软雅黑" panose="020B0503020204020204" pitchFamily="34" charset="-122"/>
            </a:endParaRPr>
          </a:p>
        </p:txBody>
      </p:sp>
      <p:pic>
        <p:nvPicPr>
          <p:cNvPr id="18" name="Picture 2" descr="iO9 app revolution desktop">
            <a:extLst>
              <a:ext uri="{FF2B5EF4-FFF2-40B4-BE49-F238E27FC236}">
                <a16:creationId xmlns:a16="http://schemas.microsoft.com/office/drawing/2014/main" id="{8B917528-B23D-4E70-AF4D-40B85E46A542}"/>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sharpenSoften amount="26000"/>
                    </a14:imgEffect>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l="21855" t="32333" r="22046" b="6810"/>
          <a:stretch/>
        </p:blipFill>
        <p:spPr bwMode="auto">
          <a:xfrm>
            <a:off x="7206839" y="1385115"/>
            <a:ext cx="3717011" cy="224028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BB979629-0B8F-4FCD-9925-1EE5AA414879}"/>
              </a:ext>
            </a:extLst>
          </p:cNvPr>
          <p:cNvSpPr/>
          <p:nvPr/>
        </p:nvSpPr>
        <p:spPr>
          <a:xfrm>
            <a:off x="1165610" y="4017665"/>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A3EEC61A-CC1A-4B1D-8F8C-CF099C25C15A}"/>
              </a:ext>
            </a:extLst>
          </p:cNvPr>
          <p:cNvSpPr/>
          <p:nvPr/>
        </p:nvSpPr>
        <p:spPr>
          <a:xfrm>
            <a:off x="1165610" y="4831247"/>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B979629-0B8F-4FCD-9925-1EE5AA414879}"/>
              </a:ext>
            </a:extLst>
          </p:cNvPr>
          <p:cNvSpPr/>
          <p:nvPr/>
        </p:nvSpPr>
        <p:spPr>
          <a:xfrm>
            <a:off x="1165610" y="5654125"/>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12331967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convenient Stock Illustrations – 164 Inconvenient Stock Illustrations,  Vectors &amp; Clipart - Dreamstime">
            <a:extLst>
              <a:ext uri="{FF2B5EF4-FFF2-40B4-BE49-F238E27FC236}">
                <a16:creationId xmlns:a16="http://schemas.microsoft.com/office/drawing/2014/main" id="{00A4152C-79B6-7ED2-676E-EAAB4420F9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17" t="10921" r="11502" b="9549"/>
          <a:stretch/>
        </p:blipFill>
        <p:spPr bwMode="auto">
          <a:xfrm>
            <a:off x="9305515" y="4721922"/>
            <a:ext cx="1238831" cy="58702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接连接符 6"/>
          <p:cNvCxnSpPr/>
          <p:nvPr/>
        </p:nvCxnSpPr>
        <p:spPr>
          <a:xfrm>
            <a:off x="494012" y="1805517"/>
            <a:ext cx="111600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55346" y="1062165"/>
            <a:ext cx="11394656" cy="458908"/>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Existing methods are limited by </a:t>
            </a:r>
            <a:r>
              <a:rPr lang="en-US" altLang="zh-CN" b="1" dirty="0">
                <a:solidFill>
                  <a:srgbClr val="7030A0"/>
                </a:solidFill>
                <a:latin typeface="微软雅黑" panose="020B0503020204020204" pitchFamily="34" charset="-122"/>
                <a:ea typeface="微软雅黑" panose="020B0503020204020204" pitchFamily="34" charset="-122"/>
              </a:rPr>
              <a:t>high costs</a:t>
            </a:r>
            <a:r>
              <a:rPr lang="en-US" altLang="zh-CN" sz="1600" dirty="0">
                <a:latin typeface="微软雅黑" panose="020B0503020204020204" pitchFamily="34" charset="-122"/>
                <a:ea typeface="微软雅黑" panose="020B0503020204020204" pitchFamily="34" charset="-122"/>
              </a:rPr>
              <a:t>, </a:t>
            </a:r>
            <a:r>
              <a:rPr lang="en-US" altLang="zh-CN" b="1" dirty="0">
                <a:solidFill>
                  <a:srgbClr val="7030A0"/>
                </a:solidFill>
                <a:latin typeface="微软雅黑" panose="020B0503020204020204" pitchFamily="34" charset="-122"/>
                <a:ea typeface="微软雅黑" panose="020B0503020204020204" pitchFamily="34" charset="-122"/>
              </a:rPr>
              <a:t>impractical deployment</a:t>
            </a:r>
            <a:r>
              <a:rPr lang="en-US" altLang="zh-CN" sz="1600" dirty="0">
                <a:latin typeface="微软雅黑" panose="020B0503020204020204" pitchFamily="34" charset="-122"/>
                <a:ea typeface="微软雅黑" panose="020B0503020204020204" pitchFamily="34" charset="-122"/>
              </a:rPr>
              <a:t>, </a:t>
            </a:r>
            <a:r>
              <a:rPr lang="en-US" altLang="zh-CN" b="1" dirty="0">
                <a:solidFill>
                  <a:srgbClr val="7030A0"/>
                </a:solidFill>
                <a:latin typeface="微软雅黑" panose="020B0503020204020204" pitchFamily="34" charset="-122"/>
                <a:ea typeface="微软雅黑" panose="020B0503020204020204" pitchFamily="34" charset="-122"/>
              </a:rPr>
              <a:t>low accuracy</a:t>
            </a:r>
            <a:r>
              <a:rPr lang="en-US" altLang="zh-CN" sz="1600" dirty="0">
                <a:latin typeface="微软雅黑" panose="020B0503020204020204" pitchFamily="34" charset="-122"/>
                <a:ea typeface="微软雅黑" panose="020B0503020204020204" pitchFamily="34" charset="-122"/>
              </a:rPr>
              <a:t>, and </a:t>
            </a:r>
            <a:r>
              <a:rPr lang="en-US" altLang="zh-CN" b="1" dirty="0">
                <a:solidFill>
                  <a:srgbClr val="7030A0"/>
                </a:solidFill>
                <a:latin typeface="微软雅黑" panose="020B0503020204020204" pitchFamily="34" charset="-122"/>
                <a:ea typeface="微软雅黑" panose="020B0503020204020204" pitchFamily="34" charset="-122"/>
              </a:rPr>
              <a:t>poor robustness</a:t>
            </a:r>
            <a:r>
              <a:rPr lang="en-US" altLang="zh-CN" sz="1600" dirty="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p:txBody>
      </p:sp>
      <p:grpSp>
        <p:nvGrpSpPr>
          <p:cNvPr id="22" name="组合 21">
            <a:extLst>
              <a:ext uri="{FF2B5EF4-FFF2-40B4-BE49-F238E27FC236}">
                <a16:creationId xmlns:a16="http://schemas.microsoft.com/office/drawing/2014/main" id="{EA44E4DF-2018-43FD-9B16-91CDE366623B}"/>
              </a:ext>
            </a:extLst>
          </p:cNvPr>
          <p:cNvGrpSpPr/>
          <p:nvPr/>
        </p:nvGrpSpPr>
        <p:grpSpPr>
          <a:xfrm>
            <a:off x="368151" y="2011468"/>
            <a:ext cx="2936218" cy="2274409"/>
            <a:chOff x="1129974" y="865643"/>
            <a:chExt cx="2936218" cy="2274409"/>
          </a:xfrm>
        </p:grpSpPr>
        <p:sp>
          <p:nvSpPr>
            <p:cNvPr id="23" name="TextBox 651">
              <a:extLst>
                <a:ext uri="{FF2B5EF4-FFF2-40B4-BE49-F238E27FC236}">
                  <a16:creationId xmlns:a16="http://schemas.microsoft.com/office/drawing/2014/main" id="{889B15F4-3B02-452E-984F-5B4C12A550B1}"/>
                </a:ext>
              </a:extLst>
            </p:cNvPr>
            <p:cNvSpPr txBox="1"/>
            <p:nvPr/>
          </p:nvSpPr>
          <p:spPr>
            <a:xfrm>
              <a:off x="1129974" y="865643"/>
              <a:ext cx="2936218" cy="453970"/>
            </a:xfrm>
            <a:prstGeom prst="rect">
              <a:avLst/>
            </a:prstGeom>
          </p:spPr>
          <p:txBody>
            <a:bodyPr wrap="square" lIns="0" tIns="0" rIns="0" bIns="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defRPr/>
              </a:pPr>
              <a:r>
                <a:rPr lang="en-US" altLang="zh-CN" sz="1400" b="1" dirty="0">
                  <a:latin typeface="微软雅黑" panose="020B0503020204020204" pitchFamily="34" charset="-122"/>
                  <a:ea typeface="微软雅黑" panose="020B0503020204020204" pitchFamily="34" charset="-122"/>
                </a:rPr>
                <a:t>Camera-based</a:t>
              </a:r>
            </a:p>
            <a:p>
              <a:pPr algn="ctr">
                <a:spcBef>
                  <a:spcPts val="600"/>
                </a:spcBef>
                <a:defRPr/>
              </a:pPr>
              <a:r>
                <a:rPr lang="en-US" altLang="zh-CN" sz="1000" dirty="0">
                  <a:latin typeface="微软雅黑" panose="020B0503020204020204" pitchFamily="34" charset="-122"/>
                  <a:ea typeface="微软雅黑" panose="020B0503020204020204" pitchFamily="34" charset="-122"/>
                </a:rPr>
                <a:t> [CHI 08]</a:t>
              </a:r>
            </a:p>
          </p:txBody>
        </p:sp>
        <p:grpSp>
          <p:nvGrpSpPr>
            <p:cNvPr id="24" name="组合 23">
              <a:extLst>
                <a:ext uri="{FF2B5EF4-FFF2-40B4-BE49-F238E27FC236}">
                  <a16:creationId xmlns:a16="http://schemas.microsoft.com/office/drawing/2014/main" id="{2262D30F-DAB9-4DB7-83CB-CF402FEAAE97}"/>
                </a:ext>
              </a:extLst>
            </p:cNvPr>
            <p:cNvGrpSpPr/>
            <p:nvPr/>
          </p:nvGrpSpPr>
          <p:grpSpPr>
            <a:xfrm>
              <a:off x="1420793" y="1339827"/>
              <a:ext cx="2354581" cy="1800225"/>
              <a:chOff x="1999528" y="1339827"/>
              <a:chExt cx="2354581" cy="1800225"/>
            </a:xfrm>
          </p:grpSpPr>
          <p:pic>
            <p:nvPicPr>
              <p:cNvPr id="25" name="图片 24">
                <a:extLst>
                  <a:ext uri="{FF2B5EF4-FFF2-40B4-BE49-F238E27FC236}">
                    <a16:creationId xmlns:a16="http://schemas.microsoft.com/office/drawing/2014/main" id="{F2722DD5-6CB7-4DE8-9156-66650393D7F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3000"/>
                        </a14:imgEffect>
                      </a14:imgLayer>
                    </a14:imgProps>
                  </a:ext>
                </a:extLst>
              </a:blip>
              <a:srcRect b="9800"/>
              <a:stretch>
                <a:fillRect/>
              </a:stretch>
            </p:blipFill>
            <p:spPr>
              <a:xfrm>
                <a:off x="1999528" y="1339827"/>
                <a:ext cx="2354580" cy="1800225"/>
              </a:xfrm>
              <a:prstGeom prst="rect">
                <a:avLst/>
              </a:prstGeom>
            </p:spPr>
          </p:pic>
          <p:sp>
            <p:nvSpPr>
              <p:cNvPr id="26" name="TextBox 651">
                <a:extLst>
                  <a:ext uri="{FF2B5EF4-FFF2-40B4-BE49-F238E27FC236}">
                    <a16:creationId xmlns:a16="http://schemas.microsoft.com/office/drawing/2014/main" id="{44FC71AE-9252-485E-8AA4-FCA78A7B3A52}"/>
                  </a:ext>
                </a:extLst>
              </p:cNvPr>
              <p:cNvSpPr txBox="1"/>
              <p:nvPr/>
            </p:nvSpPr>
            <p:spPr>
              <a:xfrm>
                <a:off x="3456695" y="1340004"/>
                <a:ext cx="897414" cy="355600"/>
              </a:xfrm>
              <a:prstGeom prst="rect">
                <a:avLst/>
              </a:prstGeom>
              <a:solidFill>
                <a:srgbClr val="F8F8F8"/>
              </a:solidFill>
            </p:spPr>
            <p:txBody>
              <a:bodyPr wrap="square" lIns="0" tIns="0" rIns="0" bIns="0"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defRPr/>
                </a:pPr>
                <a:r>
                  <a:rPr lang="en-US" altLang="zh-CN" sz="1200" dirty="0">
                    <a:solidFill>
                      <a:srgbClr val="000000"/>
                    </a:solidFill>
                    <a:effectLst/>
                    <a:latin typeface="Times New Roman" panose="02020603050405020304" charset="0"/>
                    <a:cs typeface="Times New Roman" panose="02020603050405020304" charset="0"/>
                  </a:rPr>
                  <a:t>Web</a:t>
                </a:r>
                <a:r>
                  <a:rPr lang="zh-CN" altLang="en-US" sz="1100" dirty="0">
                    <a:solidFill>
                      <a:srgbClr val="000000"/>
                    </a:solidFill>
                    <a:effectLst/>
                    <a:latin typeface="Times New Roman" panose="02020603050405020304" charset="0"/>
                    <a:ea typeface="Yu Gothic UI Semibold" panose="020B0700000000000000" charset="-128"/>
                    <a:cs typeface="Times New Roman" panose="02020603050405020304" charset="0"/>
                  </a:rPr>
                  <a:t> </a:t>
                </a:r>
                <a:r>
                  <a:rPr lang="en-US" altLang="zh-CN" sz="1100" dirty="0">
                    <a:solidFill>
                      <a:srgbClr val="000000"/>
                    </a:solidFill>
                    <a:effectLst/>
                    <a:latin typeface="Times New Roman" panose="02020603050405020304" charset="0"/>
                    <a:ea typeface="Yu Gothic UI Semibold" panose="020B0700000000000000" charset="-128"/>
                    <a:cs typeface="Times New Roman" panose="02020603050405020304" charset="0"/>
                  </a:rPr>
                  <a:t>cam</a:t>
                </a:r>
                <a:r>
                  <a:rPr lang="en-US" altLang="zh-CN" sz="1100" dirty="0">
                    <a:solidFill>
                      <a:srgbClr val="000000"/>
                    </a:solidFill>
                    <a:latin typeface="Times New Roman" panose="02020603050405020304" charset="0"/>
                    <a:ea typeface="Yu Gothic UI Semibold" panose="020B0700000000000000" charset="-128"/>
                    <a:cs typeface="Times New Roman" panose="02020603050405020304" charset="0"/>
                  </a:rPr>
                  <a:t>era</a:t>
                </a:r>
                <a:endParaRPr lang="en-US" altLang="zh-CN" sz="1100" dirty="0">
                  <a:solidFill>
                    <a:srgbClr val="000000"/>
                  </a:solidFill>
                  <a:effectLst/>
                  <a:latin typeface="Times New Roman" panose="02020603050405020304" charset="0"/>
                  <a:ea typeface="Yu Gothic UI Semibold" panose="020B0700000000000000" charset="-128"/>
                  <a:cs typeface="Times New Roman" panose="02020603050405020304" charset="0"/>
                </a:endParaRPr>
              </a:p>
            </p:txBody>
          </p:sp>
        </p:grpSp>
      </p:grpSp>
      <p:sp>
        <p:nvSpPr>
          <p:cNvPr id="30" name="文本框 29">
            <a:extLst>
              <a:ext uri="{FF2B5EF4-FFF2-40B4-BE49-F238E27FC236}">
                <a16:creationId xmlns:a16="http://schemas.microsoft.com/office/drawing/2014/main" id="{58CBAE78-167F-46FA-8686-90091FB101F5}"/>
              </a:ext>
            </a:extLst>
          </p:cNvPr>
          <p:cNvSpPr txBox="1"/>
          <p:nvPr/>
        </p:nvSpPr>
        <p:spPr>
          <a:xfrm>
            <a:off x="982636" y="155101"/>
            <a:ext cx="4012442" cy="615553"/>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Motivation</a:t>
            </a:r>
          </a:p>
          <a:p>
            <a:r>
              <a:rPr lang="en-US" altLang="zh-CN" sz="1400" dirty="0">
                <a:latin typeface="微软雅黑" panose="020B0503020204020204" pitchFamily="34" charset="-122"/>
                <a:ea typeface="微软雅黑" panose="020B0503020204020204" pitchFamily="34" charset="-122"/>
              </a:rPr>
              <a:t>Limitations of existing work</a:t>
            </a:r>
            <a:endParaRPr lang="zh-CN" altLang="en-US" sz="1400" dirty="0">
              <a:latin typeface="微软雅黑" panose="020B0503020204020204" pitchFamily="34" charset="-122"/>
              <a:ea typeface="微软雅黑" panose="020B0503020204020204" pitchFamily="34" charset="-122"/>
            </a:endParaRPr>
          </a:p>
        </p:txBody>
      </p:sp>
      <p:grpSp>
        <p:nvGrpSpPr>
          <p:cNvPr id="31" name="组合 30">
            <a:extLst>
              <a:ext uri="{FF2B5EF4-FFF2-40B4-BE49-F238E27FC236}">
                <a16:creationId xmlns:a16="http://schemas.microsoft.com/office/drawing/2014/main" id="{FC8EC053-78EC-4FB2-87AA-E0FBB0C716E3}"/>
              </a:ext>
            </a:extLst>
          </p:cNvPr>
          <p:cNvGrpSpPr/>
          <p:nvPr/>
        </p:nvGrpSpPr>
        <p:grpSpPr>
          <a:xfrm>
            <a:off x="655346" y="5402606"/>
            <a:ext cx="1898499" cy="1280569"/>
            <a:chOff x="553410" y="4801152"/>
            <a:chExt cx="1898459" cy="1280420"/>
          </a:xfrm>
        </p:grpSpPr>
        <p:pic>
          <p:nvPicPr>
            <p:cNvPr id="32" name="Picture 2">
              <a:extLst>
                <a:ext uri="{FF2B5EF4-FFF2-40B4-BE49-F238E27FC236}">
                  <a16:creationId xmlns:a16="http://schemas.microsoft.com/office/drawing/2014/main" id="{23CB6751-38E9-477B-BF2F-AA192A1C7EB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804" r="5443" b="23509"/>
            <a:stretch>
              <a:fillRect/>
            </a:stretch>
          </p:blipFill>
          <p:spPr bwMode="auto">
            <a:xfrm>
              <a:off x="560153" y="4801152"/>
              <a:ext cx="909894" cy="6088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4F368470-E224-4DF3-B4BC-F2E8796DF2B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818" r="854"/>
            <a:stretch>
              <a:fillRect/>
            </a:stretch>
          </p:blipFill>
          <p:spPr bwMode="auto">
            <a:xfrm>
              <a:off x="553410" y="5461985"/>
              <a:ext cx="909894" cy="608964"/>
            </a:xfrm>
            <a:prstGeom prst="rect">
              <a:avLst/>
            </a:prstGeom>
            <a:noFill/>
            <a:extLst>
              <a:ext uri="{909E8E84-426E-40DD-AFC4-6F175D3DCCD1}">
                <a14:hiddenFill xmlns:a14="http://schemas.microsoft.com/office/drawing/2010/main">
                  <a:solidFill>
                    <a:srgbClr val="FFFFFF"/>
                  </a:solidFill>
                </a14:hiddenFill>
              </a:ext>
            </a:extLst>
          </p:spPr>
        </p:pic>
        <p:sp>
          <p:nvSpPr>
            <p:cNvPr id="34" name="文本框 44">
              <a:extLst>
                <a:ext uri="{FF2B5EF4-FFF2-40B4-BE49-F238E27FC236}">
                  <a16:creationId xmlns:a16="http://schemas.microsoft.com/office/drawing/2014/main" id="{B7335923-0F60-4093-8557-1C68824F2AE8}"/>
                </a:ext>
              </a:extLst>
            </p:cNvPr>
            <p:cNvSpPr txBox="1"/>
            <p:nvPr/>
          </p:nvSpPr>
          <p:spPr>
            <a:xfrm>
              <a:off x="1541975" y="5435316"/>
              <a:ext cx="909894" cy="64625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defRPr/>
              </a:pPr>
              <a:r>
                <a:rPr lang="en-US" altLang="zh-CN" sz="1200" b="1" dirty="0">
                  <a:latin typeface="微软雅黑" panose="020B0503020204020204" pitchFamily="34" charset="-122"/>
                  <a:ea typeface="微软雅黑" panose="020B0503020204020204" pitchFamily="34" charset="-122"/>
                </a:rPr>
                <a:t>Raising privacy concerns</a:t>
              </a:r>
              <a:endParaRPr lang="zh-CN" altLang="en-US" sz="1200" b="1" dirty="0">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a16="http://schemas.microsoft.com/office/drawing/2014/main" id="{6A26A820-B6BC-4822-B7D8-9B2CD1563C3B}"/>
              </a:ext>
            </a:extLst>
          </p:cNvPr>
          <p:cNvGrpSpPr/>
          <p:nvPr/>
        </p:nvGrpSpPr>
        <p:grpSpPr>
          <a:xfrm>
            <a:off x="6085417" y="2011468"/>
            <a:ext cx="3105992" cy="2274409"/>
            <a:chOff x="6450704" y="1039613"/>
            <a:chExt cx="3105992" cy="2292890"/>
          </a:xfrm>
        </p:grpSpPr>
        <p:sp>
          <p:nvSpPr>
            <p:cNvPr id="42" name="TextBox 651">
              <a:extLst>
                <a:ext uri="{FF2B5EF4-FFF2-40B4-BE49-F238E27FC236}">
                  <a16:creationId xmlns:a16="http://schemas.microsoft.com/office/drawing/2014/main" id="{3E086330-049F-4964-971A-E51D1E1EBC0A}"/>
                </a:ext>
              </a:extLst>
            </p:cNvPr>
            <p:cNvSpPr txBox="1"/>
            <p:nvPr/>
          </p:nvSpPr>
          <p:spPr>
            <a:xfrm>
              <a:off x="6450704" y="1039613"/>
              <a:ext cx="3105992" cy="457659"/>
            </a:xfrm>
            <a:prstGeom prst="rect">
              <a:avLst/>
            </a:prstGeom>
          </p:spPr>
          <p:txBody>
            <a:bodyPr wrap="square" lIns="0" tIns="0" rIns="0" bIns="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defRPr/>
              </a:pPr>
              <a:r>
                <a:rPr lang="en-US" altLang="zh-CN" sz="1400" b="1" dirty="0">
                  <a:latin typeface="微软雅黑" panose="020B0503020204020204" pitchFamily="34" charset="-122"/>
                  <a:ea typeface="微软雅黑" panose="020B0503020204020204" pitchFamily="34" charset="-122"/>
                </a:rPr>
                <a:t>IMU-based</a:t>
              </a:r>
            </a:p>
            <a:p>
              <a:pPr algn="ctr">
                <a:spcBef>
                  <a:spcPts val="600"/>
                </a:spcBef>
                <a:defRPr/>
              </a:pPr>
              <a:r>
                <a:rPr lang="en-US" altLang="zh-CN" sz="1000" dirty="0">
                  <a:latin typeface="微软雅黑" panose="020B0503020204020204" pitchFamily="34" charset="-122"/>
                  <a:ea typeface="微软雅黑" panose="020B0503020204020204" pitchFamily="34" charset="-122"/>
                </a:rPr>
                <a:t>[</a:t>
              </a:r>
              <a:r>
                <a:rPr lang="en-US" altLang="zh-CN" sz="1000" dirty="0" err="1">
                  <a:latin typeface="微软雅黑" panose="020B0503020204020204" pitchFamily="34" charset="-122"/>
                  <a:ea typeface="微软雅黑" panose="020B0503020204020204" pitchFamily="34" charset="-122"/>
                </a:rPr>
                <a:t>SenSys</a:t>
              </a:r>
              <a:r>
                <a:rPr lang="en-US" altLang="zh-CN" sz="1000" dirty="0">
                  <a:latin typeface="微软雅黑" panose="020B0503020204020204" pitchFamily="34" charset="-122"/>
                  <a:ea typeface="微软雅黑" panose="020B0503020204020204" pitchFamily="34" charset="-122"/>
                </a:rPr>
                <a:t> 15, INFOCOM 19, </a:t>
              </a:r>
              <a:r>
                <a:rPr lang="en-US" altLang="zh-CN" sz="1000" dirty="0" err="1">
                  <a:latin typeface="微软雅黑" panose="020B0503020204020204" pitchFamily="34" charset="-122"/>
                  <a:ea typeface="微软雅黑" panose="020B0503020204020204" pitchFamily="34" charset="-122"/>
                </a:rPr>
                <a:t>UbiComp</a:t>
              </a:r>
              <a:r>
                <a:rPr lang="en-US" altLang="zh-CN" sz="1000" dirty="0">
                  <a:latin typeface="微软雅黑" panose="020B0503020204020204" pitchFamily="34" charset="-122"/>
                  <a:ea typeface="微软雅黑" panose="020B0503020204020204" pitchFamily="34" charset="-122"/>
                </a:rPr>
                <a:t> 21]</a:t>
              </a:r>
            </a:p>
          </p:txBody>
        </p:sp>
        <p:pic>
          <p:nvPicPr>
            <p:cNvPr id="43" name="图片 42">
              <a:extLst>
                <a:ext uri="{FF2B5EF4-FFF2-40B4-BE49-F238E27FC236}">
                  <a16:creationId xmlns:a16="http://schemas.microsoft.com/office/drawing/2014/main" id="{334C5D7F-DFD9-4D7C-B641-2A11BDF1DED6}"/>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3000"/>
                      </a14:imgEffect>
                    </a14:imgLayer>
                  </a14:imgProps>
                </a:ext>
                <a:ext uri="{28A0092B-C50C-407E-A947-70E740481C1C}">
                  <a14:useLocalDpi xmlns:a14="http://schemas.microsoft.com/office/drawing/2010/main" val="0"/>
                </a:ext>
              </a:extLst>
            </a:blip>
            <a:srcRect t="-1" b="1343"/>
            <a:stretch>
              <a:fillRect/>
            </a:stretch>
          </p:blipFill>
          <p:spPr>
            <a:xfrm>
              <a:off x="6961414" y="1517649"/>
              <a:ext cx="2085177" cy="1814854"/>
            </a:xfrm>
            <a:prstGeom prst="rect">
              <a:avLst/>
            </a:prstGeom>
          </p:spPr>
        </p:pic>
      </p:grpSp>
      <p:grpSp>
        <p:nvGrpSpPr>
          <p:cNvPr id="44" name="组合 43">
            <a:extLst>
              <a:ext uri="{FF2B5EF4-FFF2-40B4-BE49-F238E27FC236}">
                <a16:creationId xmlns:a16="http://schemas.microsoft.com/office/drawing/2014/main" id="{7741AF5B-569A-409D-81BB-6024765A5421}"/>
              </a:ext>
            </a:extLst>
          </p:cNvPr>
          <p:cNvGrpSpPr/>
          <p:nvPr/>
        </p:nvGrpSpPr>
        <p:grpSpPr>
          <a:xfrm>
            <a:off x="9086008" y="2011468"/>
            <a:ext cx="3105992" cy="2274409"/>
            <a:chOff x="9043424" y="1293631"/>
            <a:chExt cx="3105992" cy="2274409"/>
          </a:xfrm>
        </p:grpSpPr>
        <p:pic>
          <p:nvPicPr>
            <p:cNvPr id="45" name="图片 44">
              <a:extLst>
                <a:ext uri="{FF2B5EF4-FFF2-40B4-BE49-F238E27FC236}">
                  <a16:creationId xmlns:a16="http://schemas.microsoft.com/office/drawing/2014/main" id="{A91BDF2F-5DF5-4129-912A-2401EE8A33C5}"/>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3000"/>
                      </a14:imgEffect>
                    </a14:imgLayer>
                  </a14:imgProps>
                </a:ext>
                <a:ext uri="{28A0092B-C50C-407E-A947-70E740481C1C}">
                  <a14:useLocalDpi xmlns:a14="http://schemas.microsoft.com/office/drawing/2010/main" val="0"/>
                </a:ext>
              </a:extLst>
            </a:blip>
            <a:stretch>
              <a:fillRect/>
            </a:stretch>
          </p:blipFill>
          <p:spPr>
            <a:xfrm>
              <a:off x="9278532" y="1804394"/>
              <a:ext cx="2211914" cy="1763646"/>
            </a:xfrm>
            <a:prstGeom prst="rect">
              <a:avLst/>
            </a:prstGeom>
          </p:spPr>
        </p:pic>
        <p:sp>
          <p:nvSpPr>
            <p:cNvPr id="46" name="TextBox 651">
              <a:extLst>
                <a:ext uri="{FF2B5EF4-FFF2-40B4-BE49-F238E27FC236}">
                  <a16:creationId xmlns:a16="http://schemas.microsoft.com/office/drawing/2014/main" id="{A38F12DE-28FD-4742-A842-CE2A904B6F89}"/>
                </a:ext>
              </a:extLst>
            </p:cNvPr>
            <p:cNvSpPr txBox="1"/>
            <p:nvPr/>
          </p:nvSpPr>
          <p:spPr>
            <a:xfrm>
              <a:off x="9043424" y="1293631"/>
              <a:ext cx="3105992" cy="453970"/>
            </a:xfrm>
            <a:prstGeom prst="rect">
              <a:avLst/>
            </a:prstGeom>
          </p:spPr>
          <p:txBody>
            <a:bodyPr wrap="square" lIns="0" tIns="0" rIns="0" bIns="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defRPr/>
              </a:pPr>
              <a:r>
                <a:rPr lang="en-US" altLang="zh-CN" sz="1400" b="1" dirty="0">
                  <a:latin typeface="微软雅黑" panose="020B0503020204020204" pitchFamily="34" charset="-122"/>
                  <a:ea typeface="微软雅黑" panose="020B0503020204020204" pitchFamily="34" charset="-122"/>
                </a:rPr>
                <a:t>Magnetic sensor-based</a:t>
              </a:r>
            </a:p>
            <a:p>
              <a:pPr algn="ctr">
                <a:spcBef>
                  <a:spcPts val="600"/>
                </a:spcBef>
                <a:defRPr/>
              </a:pPr>
              <a:r>
                <a:rPr lang="en-US" altLang="zh-CN" sz="1000" dirty="0">
                  <a:latin typeface="微软雅黑" panose="020B0503020204020204" pitchFamily="34" charset="-122"/>
                  <a:ea typeface="微软雅黑" panose="020B0503020204020204" pitchFamily="34" charset="-122"/>
                </a:rPr>
                <a:t>[</a:t>
              </a:r>
              <a:r>
                <a:rPr lang="en-US" altLang="zh-CN" sz="1000" dirty="0" err="1">
                  <a:latin typeface="微软雅黑" panose="020B0503020204020204" pitchFamily="34" charset="-122"/>
                  <a:ea typeface="微软雅黑" panose="020B0503020204020204" pitchFamily="34" charset="-122"/>
                </a:rPr>
                <a:t>SenSys</a:t>
              </a:r>
              <a:r>
                <a:rPr lang="en-US" altLang="zh-CN" sz="1000" dirty="0">
                  <a:latin typeface="微软雅黑" panose="020B0503020204020204" pitchFamily="34" charset="-122"/>
                  <a:ea typeface="微软雅黑" panose="020B0503020204020204" pitchFamily="34" charset="-122"/>
                </a:rPr>
                <a:t> 16, </a:t>
              </a:r>
              <a:r>
                <a:rPr lang="en-US" altLang="zh-CN" sz="1000" dirty="0" err="1">
                  <a:latin typeface="微软雅黑" panose="020B0503020204020204" pitchFamily="34" charset="-122"/>
                  <a:ea typeface="微软雅黑" panose="020B0503020204020204" pitchFamily="34" charset="-122"/>
                </a:rPr>
                <a:t>MobiCom</a:t>
              </a:r>
              <a:r>
                <a:rPr lang="en-US" altLang="zh-CN" sz="1000" dirty="0">
                  <a:latin typeface="微软雅黑" panose="020B0503020204020204" pitchFamily="34" charset="-122"/>
                  <a:ea typeface="微软雅黑" panose="020B0503020204020204" pitchFamily="34" charset="-122"/>
                </a:rPr>
                <a:t> 20]</a:t>
              </a:r>
            </a:p>
          </p:txBody>
        </p:sp>
      </p:grpSp>
      <p:grpSp>
        <p:nvGrpSpPr>
          <p:cNvPr id="3" name="组合 2">
            <a:extLst>
              <a:ext uri="{FF2B5EF4-FFF2-40B4-BE49-F238E27FC236}">
                <a16:creationId xmlns:a16="http://schemas.microsoft.com/office/drawing/2014/main" id="{3719CE4C-96C9-43B4-B6CC-B4913E62D01E}"/>
              </a:ext>
            </a:extLst>
          </p:cNvPr>
          <p:cNvGrpSpPr/>
          <p:nvPr/>
        </p:nvGrpSpPr>
        <p:grpSpPr>
          <a:xfrm>
            <a:off x="3268991" y="2014806"/>
            <a:ext cx="3105992" cy="2271071"/>
            <a:chOff x="3394578" y="1778402"/>
            <a:chExt cx="3105992" cy="2271071"/>
          </a:xfrm>
        </p:grpSpPr>
        <p:sp>
          <p:nvSpPr>
            <p:cNvPr id="2" name="矩形 1">
              <a:extLst>
                <a:ext uri="{FF2B5EF4-FFF2-40B4-BE49-F238E27FC236}">
                  <a16:creationId xmlns:a16="http://schemas.microsoft.com/office/drawing/2014/main" id="{0EF7F868-EF8C-42BE-A799-E9AD25D39C7E}"/>
                </a:ext>
              </a:extLst>
            </p:cNvPr>
            <p:cNvSpPr/>
            <p:nvPr/>
          </p:nvSpPr>
          <p:spPr>
            <a:xfrm>
              <a:off x="3788055" y="2248976"/>
              <a:ext cx="1095519" cy="180049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6" name="组合 35">
              <a:extLst>
                <a:ext uri="{FF2B5EF4-FFF2-40B4-BE49-F238E27FC236}">
                  <a16:creationId xmlns:a16="http://schemas.microsoft.com/office/drawing/2014/main" id="{2813DE3B-385E-47B5-B155-BB7F54B13649}"/>
                </a:ext>
              </a:extLst>
            </p:cNvPr>
            <p:cNvGrpSpPr/>
            <p:nvPr/>
          </p:nvGrpSpPr>
          <p:grpSpPr>
            <a:xfrm>
              <a:off x="3394578" y="1778402"/>
              <a:ext cx="3105992" cy="2271071"/>
              <a:chOff x="3921563" y="1080076"/>
              <a:chExt cx="3105992" cy="2271071"/>
            </a:xfrm>
          </p:grpSpPr>
          <p:grpSp>
            <p:nvGrpSpPr>
              <p:cNvPr id="37" name="组合 36">
                <a:extLst>
                  <a:ext uri="{FF2B5EF4-FFF2-40B4-BE49-F238E27FC236}">
                    <a16:creationId xmlns:a16="http://schemas.microsoft.com/office/drawing/2014/main" id="{82E78F96-CB4D-4D5A-B014-32B42D823ED2}"/>
                  </a:ext>
                </a:extLst>
              </p:cNvPr>
              <p:cNvGrpSpPr/>
              <p:nvPr/>
            </p:nvGrpSpPr>
            <p:grpSpPr>
              <a:xfrm>
                <a:off x="3921563" y="1080076"/>
                <a:ext cx="3105992" cy="2271071"/>
                <a:chOff x="4522586" y="987575"/>
                <a:chExt cx="3105992" cy="2271071"/>
              </a:xfrm>
            </p:grpSpPr>
            <p:pic>
              <p:nvPicPr>
                <p:cNvPr id="39" name="图片 38">
                  <a:extLst>
                    <a:ext uri="{FF2B5EF4-FFF2-40B4-BE49-F238E27FC236}">
                      <a16:creationId xmlns:a16="http://schemas.microsoft.com/office/drawing/2014/main" id="{904991A5-C7E2-4C35-9BD8-9DAB183515F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3000"/>
                          </a14:imgEffect>
                        </a14:imgLayer>
                      </a14:imgProps>
                    </a:ext>
                  </a:extLst>
                </a:blip>
                <a:srcRect b="6927"/>
                <a:stretch/>
              </p:blipFill>
              <p:spPr>
                <a:xfrm>
                  <a:off x="5462742" y="1458149"/>
                  <a:ext cx="1688533" cy="1800497"/>
                </a:xfrm>
                <a:prstGeom prst="rect">
                  <a:avLst/>
                </a:prstGeom>
              </p:spPr>
            </p:pic>
            <p:sp>
              <p:nvSpPr>
                <p:cNvPr id="40" name="TextBox 651">
                  <a:extLst>
                    <a:ext uri="{FF2B5EF4-FFF2-40B4-BE49-F238E27FC236}">
                      <a16:creationId xmlns:a16="http://schemas.microsoft.com/office/drawing/2014/main" id="{BEE01E0E-DFEA-46B3-8185-93BAE1A2CF22}"/>
                    </a:ext>
                  </a:extLst>
                </p:cNvPr>
                <p:cNvSpPr txBox="1"/>
                <p:nvPr/>
              </p:nvSpPr>
              <p:spPr>
                <a:xfrm>
                  <a:off x="4522586" y="987575"/>
                  <a:ext cx="3105992" cy="453970"/>
                </a:xfrm>
                <a:prstGeom prst="rect">
                  <a:avLst/>
                </a:prstGeom>
              </p:spPr>
              <p:txBody>
                <a:bodyPr wrap="square" lIns="0" tIns="0" rIns="0" bIns="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defRPr/>
                  </a:pPr>
                  <a:r>
                    <a:rPr lang="en-US" altLang="zh-CN" sz="1400" b="1" dirty="0">
                      <a:latin typeface="微软雅黑" panose="020B0503020204020204" pitchFamily="34" charset="-122"/>
                      <a:ea typeface="微软雅黑" panose="020B0503020204020204" pitchFamily="34" charset="-122"/>
                    </a:rPr>
                    <a:t>Microphone-based </a:t>
                  </a:r>
                </a:p>
                <a:p>
                  <a:pPr algn="ctr">
                    <a:spcBef>
                      <a:spcPts val="600"/>
                    </a:spcBef>
                    <a:defRPr/>
                  </a:pPr>
                  <a:r>
                    <a:rPr lang="en-US" altLang="zh-CN" sz="1000" dirty="0">
                      <a:latin typeface="微软雅黑" panose="020B0503020204020204" pitchFamily="34" charset="-122"/>
                      <a:ea typeface="微软雅黑" panose="020B0503020204020204" pitchFamily="34" charset="-122"/>
                    </a:rPr>
                    <a:t>[</a:t>
                  </a:r>
                  <a:r>
                    <a:rPr lang="en-US" altLang="zh-CN" sz="1000" dirty="0" err="1">
                      <a:latin typeface="微软雅黑" panose="020B0503020204020204" pitchFamily="34" charset="-122"/>
                      <a:ea typeface="微软雅黑" panose="020B0503020204020204" pitchFamily="34" charset="-122"/>
                    </a:rPr>
                    <a:t>UbiComp</a:t>
                  </a:r>
                  <a:r>
                    <a:rPr lang="en-US" altLang="zh-CN" sz="1000" dirty="0">
                      <a:latin typeface="微软雅黑" panose="020B0503020204020204" pitchFamily="34" charset="-122"/>
                      <a:ea typeface="微软雅黑" panose="020B0503020204020204" pitchFamily="34" charset="-122"/>
                    </a:rPr>
                    <a:t> 15, </a:t>
                  </a:r>
                  <a:r>
                    <a:rPr lang="en-US" altLang="zh-CN" sz="1000" dirty="0" err="1">
                      <a:latin typeface="微软雅黑" panose="020B0503020204020204" pitchFamily="34" charset="-122"/>
                      <a:ea typeface="微软雅黑" panose="020B0503020204020204" pitchFamily="34" charset="-122"/>
                    </a:rPr>
                    <a:t>GlobeCom</a:t>
                  </a:r>
                  <a:r>
                    <a:rPr lang="en-US" altLang="zh-CN" sz="1000" dirty="0">
                      <a:latin typeface="微软雅黑" panose="020B0503020204020204" pitchFamily="34" charset="-122"/>
                      <a:ea typeface="微软雅黑" panose="020B0503020204020204" pitchFamily="34" charset="-122"/>
                    </a:rPr>
                    <a:t> 17, </a:t>
                  </a:r>
                  <a:r>
                    <a:rPr lang="en-US" altLang="zh-CN" sz="1000" dirty="0" err="1">
                      <a:latin typeface="微软雅黑" panose="020B0503020204020204" pitchFamily="34" charset="-122"/>
                      <a:ea typeface="微软雅黑" panose="020B0503020204020204" pitchFamily="34" charset="-122"/>
                    </a:rPr>
                    <a:t>MobiCom</a:t>
                  </a:r>
                  <a:r>
                    <a:rPr lang="en-US" altLang="zh-CN" sz="1000" dirty="0">
                      <a:latin typeface="微软雅黑" panose="020B0503020204020204" pitchFamily="34" charset="-122"/>
                      <a:ea typeface="微软雅黑" panose="020B0503020204020204" pitchFamily="34" charset="-122"/>
                    </a:rPr>
                    <a:t> 20]</a:t>
                  </a:r>
                </a:p>
              </p:txBody>
            </p:sp>
          </p:grpSp>
          <p:sp>
            <p:nvSpPr>
              <p:cNvPr id="38" name="TextBox 651">
                <a:extLst>
                  <a:ext uri="{FF2B5EF4-FFF2-40B4-BE49-F238E27FC236}">
                    <a16:creationId xmlns:a16="http://schemas.microsoft.com/office/drawing/2014/main" id="{EA90C622-09A9-4E6F-BC66-C69071C39B3D}"/>
                  </a:ext>
                </a:extLst>
              </p:cNvPr>
              <p:cNvSpPr txBox="1"/>
              <p:nvPr/>
            </p:nvSpPr>
            <p:spPr>
              <a:xfrm>
                <a:off x="4368210" y="2380907"/>
                <a:ext cx="825602" cy="553998"/>
              </a:xfrm>
              <a:prstGeom prst="rect">
                <a:avLst/>
              </a:prstGeom>
              <a:noFill/>
            </p:spPr>
            <p:txBody>
              <a:bodyPr wrap="square" lIns="0" tIns="0" rIns="0" bIns="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defRPr/>
                </a:pPr>
                <a:r>
                  <a:rPr lang="en-US" altLang="zh-CN" sz="1200" dirty="0">
                    <a:solidFill>
                      <a:srgbClr val="000000"/>
                    </a:solidFill>
                    <a:effectLst/>
                    <a:latin typeface="Times New Roman" panose="02020603050405020304" charset="0"/>
                    <a:cs typeface="Times New Roman" panose="02020603050405020304" charset="0"/>
                  </a:rPr>
                  <a:t>Phone recording audio</a:t>
                </a:r>
              </a:p>
            </p:txBody>
          </p:sp>
        </p:grpSp>
      </p:grpSp>
      <p:sp>
        <p:nvSpPr>
          <p:cNvPr id="49" name="文本框 50">
            <a:extLst>
              <a:ext uri="{FF2B5EF4-FFF2-40B4-BE49-F238E27FC236}">
                <a16:creationId xmlns:a16="http://schemas.microsoft.com/office/drawing/2014/main" id="{967CCFA8-9455-4D7A-BE54-43FC338B8BF4}"/>
              </a:ext>
            </a:extLst>
          </p:cNvPr>
          <p:cNvSpPr txBox="1"/>
          <p:nvPr/>
        </p:nvSpPr>
        <p:spPr>
          <a:xfrm>
            <a:off x="4723648" y="4775518"/>
            <a:ext cx="1484626" cy="830997"/>
          </a:xfrm>
          <a:prstGeom prst="rect">
            <a:avLst/>
          </a:prstGeom>
          <a:noFill/>
        </p:spPr>
        <p:txBody>
          <a:bodyPr wrap="square">
            <a:spAutoFit/>
          </a:bodyPr>
          <a:lstStyle>
            <a:defPPr>
              <a:defRPr lang="zh-CN"/>
            </a:defPPr>
            <a:lvl1pPr>
              <a:spcBef>
                <a:spcPts val="600"/>
              </a:spcBef>
              <a:defRPr sz="1200" b="1">
                <a:latin typeface="微软雅黑" panose="020B0503020204020204" pitchFamily="34" charset="-122"/>
                <a:ea typeface="微软雅黑" panose="020B0503020204020204" pitchFamily="3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Cannot distinguish between left and right teeth</a:t>
            </a:r>
          </a:p>
        </p:txBody>
      </p:sp>
      <p:sp>
        <p:nvSpPr>
          <p:cNvPr id="52" name="文本框 49">
            <a:extLst>
              <a:ext uri="{FF2B5EF4-FFF2-40B4-BE49-F238E27FC236}">
                <a16:creationId xmlns:a16="http://schemas.microsoft.com/office/drawing/2014/main" id="{0591BA3B-B132-493D-82DF-F1C2F2BDC1B8}"/>
              </a:ext>
            </a:extLst>
          </p:cNvPr>
          <p:cNvSpPr txBox="1"/>
          <p:nvPr/>
        </p:nvSpPr>
        <p:spPr>
          <a:xfrm>
            <a:off x="7678258" y="4778860"/>
            <a:ext cx="1357481" cy="83099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defRPr/>
            </a:pPr>
            <a:r>
              <a:rPr lang="en-US" altLang="zh-CN" sz="1200" b="1" dirty="0">
                <a:latin typeface="微软雅黑" panose="020B0503020204020204" pitchFamily="34" charset="-122"/>
                <a:ea typeface="微软雅黑" panose="020B0503020204020204" pitchFamily="34" charset="-122"/>
              </a:rPr>
              <a:t>IMU accumulated error increases over time</a:t>
            </a:r>
          </a:p>
        </p:txBody>
      </p:sp>
      <p:grpSp>
        <p:nvGrpSpPr>
          <p:cNvPr id="53" name="组合 52">
            <a:extLst>
              <a:ext uri="{FF2B5EF4-FFF2-40B4-BE49-F238E27FC236}">
                <a16:creationId xmlns:a16="http://schemas.microsoft.com/office/drawing/2014/main" id="{2903CB9E-89F6-4EE5-8D5C-4C6EC14433F9}"/>
              </a:ext>
            </a:extLst>
          </p:cNvPr>
          <p:cNvGrpSpPr/>
          <p:nvPr/>
        </p:nvGrpSpPr>
        <p:grpSpPr>
          <a:xfrm>
            <a:off x="9423438" y="5348590"/>
            <a:ext cx="1005455" cy="597345"/>
            <a:chOff x="9281877" y="4096550"/>
            <a:chExt cx="2182326" cy="2215515"/>
          </a:xfrm>
        </p:grpSpPr>
        <p:sp>
          <p:nvSpPr>
            <p:cNvPr id="54" name="椭圆 53">
              <a:extLst>
                <a:ext uri="{FF2B5EF4-FFF2-40B4-BE49-F238E27FC236}">
                  <a16:creationId xmlns:a16="http://schemas.microsoft.com/office/drawing/2014/main" id="{B7A9EB80-F9E1-4CFB-A002-FA5831C5F784}"/>
                </a:ext>
              </a:extLst>
            </p:cNvPr>
            <p:cNvSpPr/>
            <p:nvPr/>
          </p:nvSpPr>
          <p:spPr>
            <a:xfrm>
              <a:off x="9332678" y="4107980"/>
              <a:ext cx="1090295" cy="220345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5" name="椭圆 54">
              <a:extLst>
                <a:ext uri="{FF2B5EF4-FFF2-40B4-BE49-F238E27FC236}">
                  <a16:creationId xmlns:a16="http://schemas.microsoft.com/office/drawing/2014/main" id="{7B48C158-A3A0-4AD3-A0B0-0B4C8AB52C11}"/>
                </a:ext>
              </a:extLst>
            </p:cNvPr>
            <p:cNvSpPr/>
            <p:nvPr/>
          </p:nvSpPr>
          <p:spPr>
            <a:xfrm>
              <a:off x="10422973" y="4096550"/>
              <a:ext cx="973455" cy="221551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6" name="椭圆 55">
              <a:extLst>
                <a:ext uri="{FF2B5EF4-FFF2-40B4-BE49-F238E27FC236}">
                  <a16:creationId xmlns:a16="http://schemas.microsoft.com/office/drawing/2014/main" id="{7796F592-C7C3-487B-ABFF-EB80EC99F16E}"/>
                </a:ext>
              </a:extLst>
            </p:cNvPr>
            <p:cNvSpPr/>
            <p:nvPr/>
          </p:nvSpPr>
          <p:spPr>
            <a:xfrm>
              <a:off x="10422973" y="4221645"/>
              <a:ext cx="842010" cy="18294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7" name="椭圆 56">
              <a:extLst>
                <a:ext uri="{FF2B5EF4-FFF2-40B4-BE49-F238E27FC236}">
                  <a16:creationId xmlns:a16="http://schemas.microsoft.com/office/drawing/2014/main" id="{D4F53417-D968-4EAB-96F3-2C0355837548}"/>
                </a:ext>
              </a:extLst>
            </p:cNvPr>
            <p:cNvSpPr/>
            <p:nvPr/>
          </p:nvSpPr>
          <p:spPr>
            <a:xfrm>
              <a:off x="9502858" y="4256570"/>
              <a:ext cx="920115" cy="179514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58" name="Picture 6">
              <a:extLst>
                <a:ext uri="{FF2B5EF4-FFF2-40B4-BE49-F238E27FC236}">
                  <a16:creationId xmlns:a16="http://schemas.microsoft.com/office/drawing/2014/main" id="{67966201-2C5B-4870-97F1-758DE6C2D01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9728918" y="4626775"/>
              <a:ext cx="1280795" cy="1199515"/>
            </a:xfrm>
            <a:prstGeom prst="rect">
              <a:avLst/>
            </a:prstGeom>
            <a:noFill/>
            <a:extLst>
              <a:ext uri="{909E8E84-426E-40DD-AFC4-6F175D3DCCD1}">
                <a14:hiddenFill xmlns:a14="http://schemas.microsoft.com/office/drawing/2010/main">
                  <a:solidFill>
                    <a:srgbClr val="FFFFFF"/>
                  </a:solidFill>
                </a14:hiddenFill>
              </a:ext>
            </a:extLst>
          </p:spPr>
        </p:pic>
        <p:sp>
          <p:nvSpPr>
            <p:cNvPr id="59" name="半闭框 58">
              <a:extLst>
                <a:ext uri="{FF2B5EF4-FFF2-40B4-BE49-F238E27FC236}">
                  <a16:creationId xmlns:a16="http://schemas.microsoft.com/office/drawing/2014/main" id="{C1A659FF-56BB-4B9F-B661-BC0C47ECA3FF}"/>
                </a:ext>
              </a:extLst>
            </p:cNvPr>
            <p:cNvSpPr/>
            <p:nvPr/>
          </p:nvSpPr>
          <p:spPr>
            <a:xfrm rot="13586052">
              <a:off x="9285069" y="5326688"/>
              <a:ext cx="124264" cy="130647"/>
            </a:xfrm>
            <a:prstGeom prst="halfFrame">
              <a:avLst>
                <a:gd name="adj1" fmla="val 16722"/>
                <a:gd name="adj2" fmla="val 17053"/>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60" name="半闭框 59">
              <a:extLst>
                <a:ext uri="{FF2B5EF4-FFF2-40B4-BE49-F238E27FC236}">
                  <a16:creationId xmlns:a16="http://schemas.microsoft.com/office/drawing/2014/main" id="{7D9D43BE-6BB7-4DDB-A540-28C67AB6A89A}"/>
                </a:ext>
              </a:extLst>
            </p:cNvPr>
            <p:cNvSpPr/>
            <p:nvPr/>
          </p:nvSpPr>
          <p:spPr>
            <a:xfrm rot="13586052">
              <a:off x="9462408" y="5326688"/>
              <a:ext cx="124264" cy="130647"/>
            </a:xfrm>
            <a:prstGeom prst="halfFrame">
              <a:avLst>
                <a:gd name="adj1" fmla="val 16722"/>
                <a:gd name="adj2" fmla="val 17053"/>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61" name="半闭框 60">
              <a:extLst>
                <a:ext uri="{FF2B5EF4-FFF2-40B4-BE49-F238E27FC236}">
                  <a16:creationId xmlns:a16="http://schemas.microsoft.com/office/drawing/2014/main" id="{5EF05FBE-5487-4339-AC4D-20B28A1C5A20}"/>
                </a:ext>
              </a:extLst>
            </p:cNvPr>
            <p:cNvSpPr/>
            <p:nvPr/>
          </p:nvSpPr>
          <p:spPr>
            <a:xfrm rot="13586052">
              <a:off x="11155914" y="5327038"/>
              <a:ext cx="124264" cy="130647"/>
            </a:xfrm>
            <a:prstGeom prst="halfFrame">
              <a:avLst>
                <a:gd name="adj1" fmla="val 16722"/>
                <a:gd name="adj2" fmla="val 17053"/>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62" name="半闭框 61">
              <a:extLst>
                <a:ext uri="{FF2B5EF4-FFF2-40B4-BE49-F238E27FC236}">
                  <a16:creationId xmlns:a16="http://schemas.microsoft.com/office/drawing/2014/main" id="{ABCBE63E-1D86-4D4E-BC64-4E2D0596BF14}"/>
                </a:ext>
              </a:extLst>
            </p:cNvPr>
            <p:cNvSpPr/>
            <p:nvPr/>
          </p:nvSpPr>
          <p:spPr>
            <a:xfrm rot="13586052">
              <a:off x="11336748" y="5326472"/>
              <a:ext cx="124264" cy="130647"/>
            </a:xfrm>
            <a:prstGeom prst="halfFrame">
              <a:avLst>
                <a:gd name="adj1" fmla="val 16722"/>
                <a:gd name="adj2" fmla="val 17053"/>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grpSp>
        <p:nvGrpSpPr>
          <p:cNvPr id="63" name="组合 62">
            <a:extLst>
              <a:ext uri="{FF2B5EF4-FFF2-40B4-BE49-F238E27FC236}">
                <a16:creationId xmlns:a16="http://schemas.microsoft.com/office/drawing/2014/main" id="{0497AF89-348E-44AE-A206-73964763B8ED}"/>
              </a:ext>
            </a:extLst>
          </p:cNvPr>
          <p:cNvGrpSpPr/>
          <p:nvPr/>
        </p:nvGrpSpPr>
        <p:grpSpPr>
          <a:xfrm>
            <a:off x="6675214" y="5773301"/>
            <a:ext cx="928449" cy="844609"/>
            <a:chOff x="10165" y="7231"/>
            <a:chExt cx="2915" cy="2906"/>
          </a:xfrm>
        </p:grpSpPr>
        <p:pic>
          <p:nvPicPr>
            <p:cNvPr id="64" name="图片 63">
              <a:extLst>
                <a:ext uri="{FF2B5EF4-FFF2-40B4-BE49-F238E27FC236}">
                  <a16:creationId xmlns:a16="http://schemas.microsoft.com/office/drawing/2014/main" id="{0D77D951-1170-4961-BA64-B1C29735A797}"/>
                </a:ext>
              </a:extLst>
            </p:cNvPr>
            <p:cNvPicPr/>
            <p:nvPr/>
          </p:nvPicPr>
          <p:blipFill>
            <a:blip r:embed="rId15">
              <a:extLst>
                <a:ext uri="{BEBA8EAE-BF5A-486C-A8C5-ECC9F3942E4B}">
                  <a14:imgProps xmlns:a14="http://schemas.microsoft.com/office/drawing/2010/main">
                    <a14:imgLayer r:embed="rId16">
                      <a14:imgEffect>
                        <a14:brightnessContrast bright="-3000"/>
                      </a14:imgEffect>
                    </a14:imgLayer>
                  </a14:imgProps>
                </a:ext>
              </a:extLst>
            </a:blip>
            <a:srcRect l="9091" t="2778" r="27870" b="3620"/>
            <a:stretch>
              <a:fillRect/>
            </a:stretch>
          </p:blipFill>
          <p:spPr>
            <a:xfrm>
              <a:off x="10165" y="7231"/>
              <a:ext cx="2210" cy="2878"/>
            </a:xfrm>
            <a:prstGeom prst="rect">
              <a:avLst/>
            </a:prstGeom>
            <a:noFill/>
            <a:ln w="9525">
              <a:noFill/>
            </a:ln>
          </p:spPr>
        </p:pic>
        <p:pic>
          <p:nvPicPr>
            <p:cNvPr id="65" name="图片 64">
              <a:extLst>
                <a:ext uri="{FF2B5EF4-FFF2-40B4-BE49-F238E27FC236}">
                  <a16:creationId xmlns:a16="http://schemas.microsoft.com/office/drawing/2014/main" id="{E72AE046-E41B-4BF9-A171-7A82EA9448C5}"/>
                </a:ext>
              </a:extLst>
            </p:cNvPr>
            <p:cNvPicPr/>
            <p:nvPr/>
          </p:nvPicPr>
          <p:blipFill>
            <a:blip r:embed="rId17">
              <a:alphaModFix amt="31000"/>
            </a:blip>
            <a:srcRect l="38874" t="2778" r="29579" b="3620"/>
            <a:stretch>
              <a:fillRect/>
            </a:stretch>
          </p:blipFill>
          <p:spPr>
            <a:xfrm rot="300000">
              <a:off x="11909" y="7277"/>
              <a:ext cx="1171" cy="2860"/>
            </a:xfrm>
            <a:prstGeom prst="rect">
              <a:avLst/>
            </a:prstGeom>
            <a:noFill/>
            <a:ln w="9525">
              <a:noFill/>
            </a:ln>
          </p:spPr>
        </p:pic>
      </p:grpSp>
      <p:sp>
        <p:nvSpPr>
          <p:cNvPr id="66" name="文本框 60">
            <a:extLst>
              <a:ext uri="{FF2B5EF4-FFF2-40B4-BE49-F238E27FC236}">
                <a16:creationId xmlns:a16="http://schemas.microsoft.com/office/drawing/2014/main" id="{ECE9916B-017A-4D00-8EAA-45F9B8EED87D}"/>
              </a:ext>
            </a:extLst>
          </p:cNvPr>
          <p:cNvSpPr txBox="1"/>
          <p:nvPr/>
        </p:nvSpPr>
        <p:spPr>
          <a:xfrm>
            <a:off x="10544586" y="6082698"/>
            <a:ext cx="1360370"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defRPr/>
            </a:pPr>
            <a:r>
              <a:rPr lang="en-US" altLang="zh-CN" sz="1200" b="1" dirty="0">
                <a:latin typeface="微软雅黑" panose="020B0503020204020204" pitchFamily="34" charset="-122"/>
                <a:ea typeface="微软雅黑" panose="020B0503020204020204" pitchFamily="34" charset="-122"/>
              </a:rPr>
              <a:t>Failure with user motion</a:t>
            </a:r>
          </a:p>
        </p:txBody>
      </p:sp>
      <p:sp>
        <p:nvSpPr>
          <p:cNvPr id="67" name="文本框 66">
            <a:extLst>
              <a:ext uri="{FF2B5EF4-FFF2-40B4-BE49-F238E27FC236}">
                <a16:creationId xmlns:a16="http://schemas.microsoft.com/office/drawing/2014/main" id="{068AC21C-8446-4758-A446-A9C2D4418984}"/>
              </a:ext>
            </a:extLst>
          </p:cNvPr>
          <p:cNvSpPr txBox="1"/>
          <p:nvPr/>
        </p:nvSpPr>
        <p:spPr>
          <a:xfrm>
            <a:off x="10544585" y="5324841"/>
            <a:ext cx="1505417" cy="646331"/>
          </a:xfrm>
          <a:prstGeom prst="rect">
            <a:avLst/>
          </a:prstGeom>
          <a:noFill/>
        </p:spPr>
        <p:txBody>
          <a:bodyPr wrap="square">
            <a:spAutoFit/>
          </a:bodyPr>
          <a:lstStyle/>
          <a:p>
            <a:pPr>
              <a:spcBef>
                <a:spcPts val="600"/>
              </a:spcBef>
              <a:defRPr/>
            </a:pPr>
            <a:r>
              <a:rPr lang="en-US" altLang="zh-CN" sz="1200" b="1" dirty="0">
                <a:latin typeface="微软雅黑" panose="020B0503020204020204" pitchFamily="34" charset="-122"/>
                <a:ea typeface="微软雅黑" panose="020B0503020204020204" pitchFamily="34" charset="-122"/>
              </a:rPr>
              <a:t>Failure with electromagnetic interference</a:t>
            </a:r>
          </a:p>
        </p:txBody>
      </p:sp>
      <p:pic>
        <p:nvPicPr>
          <p:cNvPr id="70" name="图片 69">
            <a:extLst>
              <a:ext uri="{FF2B5EF4-FFF2-40B4-BE49-F238E27FC236}">
                <a16:creationId xmlns:a16="http://schemas.microsoft.com/office/drawing/2014/main" id="{48A0990B-4BCE-4993-9ECF-57195ADE781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0206" t="27417" r="10551" b="29611"/>
          <a:stretch/>
        </p:blipFill>
        <p:spPr>
          <a:xfrm rot="20495744">
            <a:off x="9385911" y="4550272"/>
            <a:ext cx="766656" cy="312763"/>
          </a:xfrm>
          <a:prstGeom prst="rect">
            <a:avLst/>
          </a:prstGeom>
        </p:spPr>
      </p:pic>
      <p:sp>
        <p:nvSpPr>
          <p:cNvPr id="71" name="文本框 70">
            <a:extLst>
              <a:ext uri="{FF2B5EF4-FFF2-40B4-BE49-F238E27FC236}">
                <a16:creationId xmlns:a16="http://schemas.microsoft.com/office/drawing/2014/main" id="{6F640229-16E1-46C7-AF08-24C1C15B0EE6}"/>
              </a:ext>
            </a:extLst>
          </p:cNvPr>
          <p:cNvSpPr txBox="1"/>
          <p:nvPr/>
        </p:nvSpPr>
        <p:spPr>
          <a:xfrm>
            <a:off x="7680328" y="5951436"/>
            <a:ext cx="1340081" cy="461665"/>
          </a:xfrm>
          <a:prstGeom prst="rect">
            <a:avLst/>
          </a:prstGeom>
          <a:noFill/>
        </p:spPr>
        <p:txBody>
          <a:bodyPr wrap="square">
            <a:spAutoFit/>
          </a:bodyPr>
          <a:lstStyle/>
          <a:p>
            <a:pPr>
              <a:spcBef>
                <a:spcPts val="600"/>
              </a:spcBef>
              <a:defRPr/>
            </a:pPr>
            <a:r>
              <a:rPr lang="en-US" altLang="zh-CN" sz="1200" b="1" dirty="0">
                <a:latin typeface="微软雅黑" panose="020B0503020204020204" pitchFamily="34" charset="-122"/>
                <a:ea typeface="微软雅黑" panose="020B0503020204020204" pitchFamily="34" charset="-122"/>
              </a:rPr>
              <a:t>Failure with user motion</a:t>
            </a:r>
          </a:p>
        </p:txBody>
      </p:sp>
      <p:sp>
        <p:nvSpPr>
          <p:cNvPr id="75" name="文本框 74">
            <a:extLst>
              <a:ext uri="{FF2B5EF4-FFF2-40B4-BE49-F238E27FC236}">
                <a16:creationId xmlns:a16="http://schemas.microsoft.com/office/drawing/2014/main" id="{20498C00-7137-4C94-AC22-CEF9E055B653}"/>
              </a:ext>
            </a:extLst>
          </p:cNvPr>
          <p:cNvSpPr txBox="1"/>
          <p:nvPr/>
        </p:nvSpPr>
        <p:spPr>
          <a:xfrm>
            <a:off x="10544585" y="4778715"/>
            <a:ext cx="1505417" cy="461665"/>
          </a:xfrm>
          <a:prstGeom prst="rect">
            <a:avLst/>
          </a:prstGeom>
          <a:noFill/>
        </p:spPr>
        <p:txBody>
          <a:bodyPr wrap="square">
            <a:spAutoFit/>
          </a:bodyPr>
          <a:lstStyle/>
          <a:p>
            <a:pPr>
              <a:spcBef>
                <a:spcPts val="600"/>
              </a:spcBef>
              <a:defRPr/>
            </a:pPr>
            <a:r>
              <a:rPr lang="en-US" altLang="zh-CN" sz="1200" b="1" dirty="0">
                <a:latin typeface="微软雅黑" panose="020B0503020204020204" pitchFamily="34" charset="-122"/>
                <a:ea typeface="微软雅黑" panose="020B0503020204020204" pitchFamily="34" charset="-122"/>
              </a:rPr>
              <a:t>Inconvenient deployment</a:t>
            </a:r>
          </a:p>
        </p:txBody>
      </p:sp>
      <p:pic>
        <p:nvPicPr>
          <p:cNvPr id="2050" name="Picture 2" descr="Oral-B Vs Sonicare Sound &amp; Noise Comparison - YouTube">
            <a:extLst>
              <a:ext uri="{FF2B5EF4-FFF2-40B4-BE49-F238E27FC236}">
                <a16:creationId xmlns:a16="http://schemas.microsoft.com/office/drawing/2014/main" id="{F98A2B03-6ACF-44DB-8089-5AECA8F45EE2}"/>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2207" t="13993" r="5122" b="42394"/>
          <a:stretch/>
        </p:blipFill>
        <p:spPr bwMode="auto">
          <a:xfrm>
            <a:off x="3519708" y="5754697"/>
            <a:ext cx="1196790" cy="917404"/>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组合 82">
            <a:extLst>
              <a:ext uri="{FF2B5EF4-FFF2-40B4-BE49-F238E27FC236}">
                <a16:creationId xmlns:a16="http://schemas.microsoft.com/office/drawing/2014/main" id="{4B92A5DB-BB66-420A-8555-4448717E82FE}"/>
              </a:ext>
            </a:extLst>
          </p:cNvPr>
          <p:cNvGrpSpPr/>
          <p:nvPr/>
        </p:nvGrpSpPr>
        <p:grpSpPr>
          <a:xfrm>
            <a:off x="3455185" y="4749697"/>
            <a:ext cx="1280234" cy="860583"/>
            <a:chOff x="3400060" y="4749697"/>
            <a:chExt cx="1280234" cy="860583"/>
          </a:xfrm>
        </p:grpSpPr>
        <p:pic>
          <p:nvPicPr>
            <p:cNvPr id="2052" name="Picture 4">
              <a:extLst>
                <a:ext uri="{FF2B5EF4-FFF2-40B4-BE49-F238E27FC236}">
                  <a16:creationId xmlns:a16="http://schemas.microsoft.com/office/drawing/2014/main" id="{94F3A794-A612-4A09-95A4-0229980FEB71}"/>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6552" t="7289" r="6807" b="15835"/>
            <a:stretch/>
          </p:blipFill>
          <p:spPr bwMode="auto">
            <a:xfrm>
              <a:off x="3464584" y="4749697"/>
              <a:ext cx="1200481" cy="860583"/>
            </a:xfrm>
            <a:prstGeom prst="rect">
              <a:avLst/>
            </a:prstGeom>
            <a:noFill/>
            <a:extLst>
              <a:ext uri="{909E8E84-426E-40DD-AFC4-6F175D3DCCD1}">
                <a14:hiddenFill xmlns:a14="http://schemas.microsoft.com/office/drawing/2010/main">
                  <a:solidFill>
                    <a:srgbClr val="FFFFFF"/>
                  </a:solidFill>
                </a14:hiddenFill>
              </a:ext>
            </a:extLst>
          </p:spPr>
        </p:pic>
        <p:sp>
          <p:nvSpPr>
            <p:cNvPr id="76" name="矩形 75">
              <a:extLst>
                <a:ext uri="{FF2B5EF4-FFF2-40B4-BE49-F238E27FC236}">
                  <a16:creationId xmlns:a16="http://schemas.microsoft.com/office/drawing/2014/main" id="{9A1AC537-43CC-439D-BD5D-3492A8A22FFD}"/>
                </a:ext>
              </a:extLst>
            </p:cNvPr>
            <p:cNvSpPr/>
            <p:nvPr/>
          </p:nvSpPr>
          <p:spPr>
            <a:xfrm>
              <a:off x="4237786" y="4811759"/>
              <a:ext cx="442508" cy="245110"/>
            </a:xfrm>
            <a:prstGeom prst="rect">
              <a:avLst/>
            </a:prstGeom>
            <a:solidFill>
              <a:srgbClr val="1F4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79" name="矩形 78">
              <a:extLst>
                <a:ext uri="{FF2B5EF4-FFF2-40B4-BE49-F238E27FC236}">
                  <a16:creationId xmlns:a16="http://schemas.microsoft.com/office/drawing/2014/main" id="{0CFC0237-E20E-47A6-BDB9-60EA939ABCD8}"/>
                </a:ext>
              </a:extLst>
            </p:cNvPr>
            <p:cNvSpPr/>
            <p:nvPr/>
          </p:nvSpPr>
          <p:spPr>
            <a:xfrm>
              <a:off x="3457752" y="4811759"/>
              <a:ext cx="402614" cy="245110"/>
            </a:xfrm>
            <a:prstGeom prst="rect">
              <a:avLst/>
            </a:prstGeom>
            <a:solidFill>
              <a:srgbClr val="1F4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81" name="文本框 80">
              <a:extLst>
                <a:ext uri="{FF2B5EF4-FFF2-40B4-BE49-F238E27FC236}">
                  <a16:creationId xmlns:a16="http://schemas.microsoft.com/office/drawing/2014/main" id="{39B88F02-5256-4BF9-8FB6-D4C8BEF6DA9E}"/>
                </a:ext>
              </a:extLst>
            </p:cNvPr>
            <p:cNvSpPr txBox="1"/>
            <p:nvPr/>
          </p:nvSpPr>
          <p:spPr>
            <a:xfrm>
              <a:off x="3400060" y="4781775"/>
              <a:ext cx="517998" cy="276999"/>
            </a:xfrm>
            <a:prstGeom prst="rect">
              <a:avLst/>
            </a:prstGeom>
            <a:noFill/>
          </p:spPr>
          <p:txBody>
            <a:bodyPr wrap="square">
              <a:spAutoFit/>
            </a:bodyPr>
            <a:lstStyle/>
            <a:p>
              <a:pPr algn="ctr"/>
              <a:r>
                <a:rPr lang="en-US" altLang="zh-CN" sz="1200" dirty="0">
                  <a:solidFill>
                    <a:schemeClr val="lt1"/>
                  </a:solidFill>
                </a:rPr>
                <a:t>Right</a:t>
              </a:r>
              <a:endParaRPr lang="zh-CN" altLang="en-US" sz="1200" dirty="0">
                <a:solidFill>
                  <a:schemeClr val="lt1"/>
                </a:solidFill>
              </a:endParaRPr>
            </a:p>
          </p:txBody>
        </p:sp>
        <p:sp>
          <p:nvSpPr>
            <p:cNvPr id="82" name="文本框 81">
              <a:extLst>
                <a:ext uri="{FF2B5EF4-FFF2-40B4-BE49-F238E27FC236}">
                  <a16:creationId xmlns:a16="http://schemas.microsoft.com/office/drawing/2014/main" id="{BCA407EA-8737-4D6B-B1B0-E3B81EBF4901}"/>
                </a:ext>
              </a:extLst>
            </p:cNvPr>
            <p:cNvSpPr txBox="1"/>
            <p:nvPr/>
          </p:nvSpPr>
          <p:spPr>
            <a:xfrm>
              <a:off x="4189830" y="4781233"/>
              <a:ext cx="490464" cy="276999"/>
            </a:xfrm>
            <a:prstGeom prst="rect">
              <a:avLst/>
            </a:prstGeom>
            <a:noFill/>
          </p:spPr>
          <p:txBody>
            <a:bodyPr wrap="square">
              <a:spAutoFit/>
            </a:bodyPr>
            <a:lstStyle/>
            <a:p>
              <a:pPr algn="ctr"/>
              <a:r>
                <a:rPr lang="en-US" altLang="zh-CN" sz="1200" dirty="0">
                  <a:solidFill>
                    <a:schemeClr val="lt1"/>
                  </a:solidFill>
                </a:rPr>
                <a:t>Left</a:t>
              </a:r>
              <a:endParaRPr lang="zh-CN" altLang="en-US" sz="1200" dirty="0">
                <a:solidFill>
                  <a:schemeClr val="lt1"/>
                </a:solidFill>
              </a:endParaRPr>
            </a:p>
          </p:txBody>
        </p:sp>
      </p:grpSp>
      <p:pic>
        <p:nvPicPr>
          <p:cNvPr id="2054" name="Picture 6" descr="Cost, high cost, increase, price increase, rising costs icon - Download on  Iconfinder">
            <a:extLst>
              <a:ext uri="{FF2B5EF4-FFF2-40B4-BE49-F238E27FC236}">
                <a16:creationId xmlns:a16="http://schemas.microsoft.com/office/drawing/2014/main" id="{4E59BB02-1F50-412E-942B-E25C83F29E59}"/>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9803" r="-23128"/>
          <a:stretch/>
        </p:blipFill>
        <p:spPr bwMode="auto">
          <a:xfrm>
            <a:off x="662639" y="4713948"/>
            <a:ext cx="909912" cy="636622"/>
          </a:xfrm>
          <a:prstGeom prst="rect">
            <a:avLst/>
          </a:prstGeom>
          <a:solidFill>
            <a:schemeClr val="bg2">
              <a:lumMod val="90000"/>
            </a:schemeClr>
          </a:solidFill>
        </p:spPr>
      </p:pic>
      <p:pic>
        <p:nvPicPr>
          <p:cNvPr id="35" name="图片 34">
            <a:extLst>
              <a:ext uri="{FF2B5EF4-FFF2-40B4-BE49-F238E27FC236}">
                <a16:creationId xmlns:a16="http://schemas.microsoft.com/office/drawing/2014/main" id="{B74A1CA3-A7F3-45C4-A8D4-F47DC94A046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0206" t="27417" r="10551" b="29611"/>
          <a:stretch/>
        </p:blipFill>
        <p:spPr>
          <a:xfrm rot="20495744">
            <a:off x="439937" y="4576747"/>
            <a:ext cx="766656" cy="312763"/>
          </a:xfrm>
          <a:prstGeom prst="rect">
            <a:avLst/>
          </a:prstGeom>
        </p:spPr>
      </p:pic>
      <p:sp>
        <p:nvSpPr>
          <p:cNvPr id="85" name="文本框 84">
            <a:extLst>
              <a:ext uri="{FF2B5EF4-FFF2-40B4-BE49-F238E27FC236}">
                <a16:creationId xmlns:a16="http://schemas.microsoft.com/office/drawing/2014/main" id="{84480AB7-B5BA-48B6-861B-3D697CD476E0}"/>
              </a:ext>
            </a:extLst>
          </p:cNvPr>
          <p:cNvSpPr txBox="1"/>
          <p:nvPr/>
        </p:nvSpPr>
        <p:spPr>
          <a:xfrm>
            <a:off x="1647654" y="4904725"/>
            <a:ext cx="1258445" cy="276999"/>
          </a:xfrm>
          <a:prstGeom prst="rect">
            <a:avLst/>
          </a:prstGeom>
          <a:noFill/>
        </p:spPr>
        <p:txBody>
          <a:bodyPr wrap="square">
            <a:spAutoFit/>
          </a:bodyPr>
          <a:lstStyle/>
          <a:p>
            <a:pPr>
              <a:spcBef>
                <a:spcPts val="600"/>
              </a:spcBef>
              <a:defRPr/>
            </a:pPr>
            <a:r>
              <a:rPr lang="en-US" altLang="zh-CN" sz="1200" b="1" dirty="0">
                <a:latin typeface="微软雅黑" panose="020B0503020204020204" pitchFamily="34" charset="-122"/>
                <a:ea typeface="微软雅黑" panose="020B0503020204020204" pitchFamily="34" charset="-122"/>
              </a:rPr>
              <a:t>High costs</a:t>
            </a:r>
          </a:p>
        </p:txBody>
      </p:sp>
      <p:sp>
        <p:nvSpPr>
          <p:cNvPr id="87" name="文本框 86">
            <a:extLst>
              <a:ext uri="{FF2B5EF4-FFF2-40B4-BE49-F238E27FC236}">
                <a16:creationId xmlns:a16="http://schemas.microsoft.com/office/drawing/2014/main" id="{F08DDFDB-B4DB-4489-B769-E4A2629AE266}"/>
              </a:ext>
            </a:extLst>
          </p:cNvPr>
          <p:cNvSpPr txBox="1"/>
          <p:nvPr/>
        </p:nvSpPr>
        <p:spPr>
          <a:xfrm>
            <a:off x="1643933" y="5325207"/>
            <a:ext cx="1241341" cy="646331"/>
          </a:xfrm>
          <a:prstGeom prst="rect">
            <a:avLst/>
          </a:prstGeom>
          <a:noFill/>
        </p:spPr>
        <p:txBody>
          <a:bodyPr wrap="square">
            <a:spAutoFit/>
          </a:bodyPr>
          <a:lstStyle/>
          <a:p>
            <a:pPr>
              <a:spcBef>
                <a:spcPts val="600"/>
              </a:spcBef>
              <a:defRPr/>
            </a:pPr>
            <a:r>
              <a:rPr lang="en-US" altLang="zh-CN" sz="1200" b="1" dirty="0">
                <a:latin typeface="微软雅黑" panose="020B0503020204020204" pitchFamily="34" charset="-122"/>
                <a:ea typeface="微软雅黑" panose="020B0503020204020204" pitchFamily="34" charset="-122"/>
              </a:rPr>
              <a:t>Failure in low-light conditions</a:t>
            </a:r>
          </a:p>
        </p:txBody>
      </p:sp>
      <p:sp>
        <p:nvSpPr>
          <p:cNvPr id="90" name="文本框 89">
            <a:extLst>
              <a:ext uri="{FF2B5EF4-FFF2-40B4-BE49-F238E27FC236}">
                <a16:creationId xmlns:a16="http://schemas.microsoft.com/office/drawing/2014/main" id="{EF76CC8E-E23A-4856-8230-A484A7740B77}"/>
              </a:ext>
            </a:extLst>
          </p:cNvPr>
          <p:cNvSpPr txBox="1"/>
          <p:nvPr/>
        </p:nvSpPr>
        <p:spPr>
          <a:xfrm>
            <a:off x="4716498" y="5898032"/>
            <a:ext cx="1200481" cy="646331"/>
          </a:xfrm>
          <a:prstGeom prst="rect">
            <a:avLst/>
          </a:prstGeom>
          <a:noFill/>
        </p:spPr>
        <p:txBody>
          <a:bodyPr wrap="square">
            <a:spAutoFit/>
          </a:bodyPr>
          <a:lstStyle/>
          <a:p>
            <a:pPr>
              <a:spcBef>
                <a:spcPts val="600"/>
              </a:spcBef>
              <a:defRPr/>
            </a:pPr>
            <a:r>
              <a:rPr lang="en-US" altLang="zh-CN" sz="1200" b="1" dirty="0">
                <a:latin typeface="微软雅黑" panose="020B0503020204020204" pitchFamily="34" charset="-122"/>
                <a:ea typeface="微软雅黑" panose="020B0503020204020204" pitchFamily="34" charset="-122"/>
              </a:rPr>
              <a:t>Failure with electric toothbrush</a:t>
            </a:r>
          </a:p>
        </p:txBody>
      </p:sp>
      <p:grpSp>
        <p:nvGrpSpPr>
          <p:cNvPr id="86" name="组合 85">
            <a:extLst>
              <a:ext uri="{FF2B5EF4-FFF2-40B4-BE49-F238E27FC236}">
                <a16:creationId xmlns:a16="http://schemas.microsoft.com/office/drawing/2014/main" id="{332BCABE-0B98-4276-8991-EC679E42E2C6}"/>
              </a:ext>
            </a:extLst>
          </p:cNvPr>
          <p:cNvGrpSpPr/>
          <p:nvPr/>
        </p:nvGrpSpPr>
        <p:grpSpPr>
          <a:xfrm>
            <a:off x="6531401" y="4729397"/>
            <a:ext cx="1143401" cy="918293"/>
            <a:chOff x="6722817" y="1464528"/>
            <a:chExt cx="5703937" cy="4323749"/>
          </a:xfrm>
        </p:grpSpPr>
        <p:pic>
          <p:nvPicPr>
            <p:cNvPr id="2056" name="Picture 8" descr="Sensors | Free Full-Text | A Novel Rotation Scheme for MEMS IMU Error  Mitigation Based on a Missile-Borne Rotation Semi-Strapdown Inertial  Navigation System">
              <a:extLst>
                <a:ext uri="{FF2B5EF4-FFF2-40B4-BE49-F238E27FC236}">
                  <a16:creationId xmlns:a16="http://schemas.microsoft.com/office/drawing/2014/main" id="{E8264FB6-ACC7-4397-B263-87D20D2B99EC}"/>
                </a:ext>
              </a:extLst>
            </p:cNvPr>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rightnessContrast bright="-3000"/>
                      </a14:imgEffect>
                    </a14:imgLayer>
                  </a14:imgProps>
                </a:ext>
                <a:ext uri="{28A0092B-C50C-407E-A947-70E740481C1C}">
                  <a14:useLocalDpi xmlns:a14="http://schemas.microsoft.com/office/drawing/2010/main" val="0"/>
                </a:ext>
              </a:extLst>
            </a:blip>
            <a:srcRect l="1239" t="4825" r="51977" b="3409"/>
            <a:stretch/>
          </p:blipFill>
          <p:spPr bwMode="auto">
            <a:xfrm>
              <a:off x="6722818" y="1464528"/>
              <a:ext cx="5703936" cy="4323749"/>
            </a:xfrm>
            <a:prstGeom prst="rect">
              <a:avLst/>
            </a:prstGeom>
            <a:noFill/>
            <a:extLst>
              <a:ext uri="{909E8E84-426E-40DD-AFC4-6F175D3DCCD1}">
                <a14:hiddenFill xmlns:a14="http://schemas.microsoft.com/office/drawing/2010/main">
                  <a:solidFill>
                    <a:srgbClr val="FFFFFF"/>
                  </a:solidFill>
                </a14:hiddenFill>
              </a:ext>
            </a:extLst>
          </p:spPr>
        </p:pic>
        <p:sp>
          <p:nvSpPr>
            <p:cNvPr id="92" name="矩形 91">
              <a:extLst>
                <a:ext uri="{FF2B5EF4-FFF2-40B4-BE49-F238E27FC236}">
                  <a16:creationId xmlns:a16="http://schemas.microsoft.com/office/drawing/2014/main" id="{89C76E51-FFF4-4593-A590-A2C2B678921D}"/>
                </a:ext>
              </a:extLst>
            </p:cNvPr>
            <p:cNvSpPr/>
            <p:nvPr/>
          </p:nvSpPr>
          <p:spPr>
            <a:xfrm>
              <a:off x="6722817" y="1464529"/>
              <a:ext cx="328223" cy="183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69" name="图片 68">
            <a:extLst>
              <a:ext uri="{FF2B5EF4-FFF2-40B4-BE49-F238E27FC236}">
                <a16:creationId xmlns:a16="http://schemas.microsoft.com/office/drawing/2014/main" id="{C097CBDD-9D78-4349-8E33-04155D8FE1EA}"/>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0206" t="27417" r="10551" b="29611"/>
          <a:stretch/>
        </p:blipFill>
        <p:spPr>
          <a:xfrm rot="20495744">
            <a:off x="6489923" y="4676655"/>
            <a:ext cx="766656" cy="312763"/>
          </a:xfrm>
          <a:prstGeom prst="rect">
            <a:avLst/>
          </a:prstGeom>
        </p:spPr>
      </p:pic>
      <p:pic>
        <p:nvPicPr>
          <p:cNvPr id="68" name="图片 67">
            <a:extLst>
              <a:ext uri="{FF2B5EF4-FFF2-40B4-BE49-F238E27FC236}">
                <a16:creationId xmlns:a16="http://schemas.microsoft.com/office/drawing/2014/main" id="{2930E4ED-997A-46CA-84D6-1C5BD6C60C3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0206" t="27417" r="10551" b="29611"/>
          <a:stretch/>
        </p:blipFill>
        <p:spPr>
          <a:xfrm rot="20495744">
            <a:off x="3273935" y="4556490"/>
            <a:ext cx="766656" cy="312763"/>
          </a:xfrm>
          <a:prstGeom prst="rect">
            <a:avLst/>
          </a:prstGeom>
        </p:spPr>
      </p:pic>
      <p:grpSp>
        <p:nvGrpSpPr>
          <p:cNvPr id="4" name="组合 3">
            <a:extLst>
              <a:ext uri="{FF2B5EF4-FFF2-40B4-BE49-F238E27FC236}">
                <a16:creationId xmlns:a16="http://schemas.microsoft.com/office/drawing/2014/main" id="{86CF1C26-B50B-B7FC-1550-A26445A0C6B4}"/>
              </a:ext>
            </a:extLst>
          </p:cNvPr>
          <p:cNvGrpSpPr/>
          <p:nvPr/>
        </p:nvGrpSpPr>
        <p:grpSpPr>
          <a:xfrm>
            <a:off x="9445506" y="5951633"/>
            <a:ext cx="928449" cy="672961"/>
            <a:chOff x="10165" y="7231"/>
            <a:chExt cx="2915" cy="2906"/>
          </a:xfrm>
        </p:grpSpPr>
        <p:pic>
          <p:nvPicPr>
            <p:cNvPr id="5" name="图片 4">
              <a:extLst>
                <a:ext uri="{FF2B5EF4-FFF2-40B4-BE49-F238E27FC236}">
                  <a16:creationId xmlns:a16="http://schemas.microsoft.com/office/drawing/2014/main" id="{0AA29D2E-C70A-2C7D-000B-21B34F7C609C}"/>
                </a:ext>
              </a:extLst>
            </p:cNvPr>
            <p:cNvPicPr/>
            <p:nvPr/>
          </p:nvPicPr>
          <p:blipFill>
            <a:blip r:embed="rId15">
              <a:extLst>
                <a:ext uri="{BEBA8EAE-BF5A-486C-A8C5-ECC9F3942E4B}">
                  <a14:imgProps xmlns:a14="http://schemas.microsoft.com/office/drawing/2010/main">
                    <a14:imgLayer r:embed="rId16">
                      <a14:imgEffect>
                        <a14:brightnessContrast bright="-3000"/>
                      </a14:imgEffect>
                    </a14:imgLayer>
                  </a14:imgProps>
                </a:ext>
              </a:extLst>
            </a:blip>
            <a:srcRect l="9091" t="2778" r="27870" b="3620"/>
            <a:stretch>
              <a:fillRect/>
            </a:stretch>
          </p:blipFill>
          <p:spPr>
            <a:xfrm>
              <a:off x="10165" y="7231"/>
              <a:ext cx="2210" cy="2878"/>
            </a:xfrm>
            <a:prstGeom prst="rect">
              <a:avLst/>
            </a:prstGeom>
            <a:noFill/>
            <a:ln w="9525">
              <a:noFill/>
            </a:ln>
          </p:spPr>
        </p:pic>
        <p:pic>
          <p:nvPicPr>
            <p:cNvPr id="6" name="图片 5">
              <a:extLst>
                <a:ext uri="{FF2B5EF4-FFF2-40B4-BE49-F238E27FC236}">
                  <a16:creationId xmlns:a16="http://schemas.microsoft.com/office/drawing/2014/main" id="{00775A37-A55B-C07E-CE9A-025E20C191D6}"/>
                </a:ext>
              </a:extLst>
            </p:cNvPr>
            <p:cNvPicPr/>
            <p:nvPr/>
          </p:nvPicPr>
          <p:blipFill>
            <a:blip r:embed="rId17">
              <a:alphaModFix amt="31000"/>
            </a:blip>
            <a:srcRect l="38874" t="2778" r="29579" b="3620"/>
            <a:stretch>
              <a:fillRect/>
            </a:stretch>
          </p:blipFill>
          <p:spPr>
            <a:xfrm rot="300000">
              <a:off x="11909" y="7277"/>
              <a:ext cx="1171" cy="2860"/>
            </a:xfrm>
            <a:prstGeom prst="rect">
              <a:avLst/>
            </a:prstGeom>
            <a:noFill/>
            <a:ln w="9525">
              <a:noFill/>
            </a:ln>
          </p:spPr>
        </p:pic>
      </p:grpSp>
      <p:cxnSp>
        <p:nvCxnSpPr>
          <p:cNvPr id="77" name="直接连接符 76">
            <a:extLst>
              <a:ext uri="{FF2B5EF4-FFF2-40B4-BE49-F238E27FC236}">
                <a16:creationId xmlns:a16="http://schemas.microsoft.com/office/drawing/2014/main" id="{7386B994-D8DC-4E92-AF28-9D1DB3C157A2}"/>
              </a:ext>
            </a:extLst>
          </p:cNvPr>
          <p:cNvCxnSpPr>
            <a:cxnSpLocks/>
          </p:cNvCxnSpPr>
          <p:nvPr/>
        </p:nvCxnSpPr>
        <p:spPr>
          <a:xfrm flipH="1">
            <a:off x="3004683" y="2086085"/>
            <a:ext cx="0" cy="455350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F0AA990B-77B0-414A-949D-767ABBB14F51}"/>
              </a:ext>
            </a:extLst>
          </p:cNvPr>
          <p:cNvCxnSpPr>
            <a:cxnSpLocks/>
          </p:cNvCxnSpPr>
          <p:nvPr/>
        </p:nvCxnSpPr>
        <p:spPr>
          <a:xfrm flipH="1">
            <a:off x="6267061" y="2086085"/>
            <a:ext cx="0" cy="455350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DED69285-7183-4244-BA1D-C7F56767A578}"/>
              </a:ext>
            </a:extLst>
          </p:cNvPr>
          <p:cNvCxnSpPr>
            <a:cxnSpLocks/>
          </p:cNvCxnSpPr>
          <p:nvPr/>
        </p:nvCxnSpPr>
        <p:spPr>
          <a:xfrm flipH="1">
            <a:off x="9086008" y="2086085"/>
            <a:ext cx="0" cy="455350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4" name="文本框 93">
            <a:extLst>
              <a:ext uri="{FF2B5EF4-FFF2-40B4-BE49-F238E27FC236}">
                <a16:creationId xmlns:a16="http://schemas.microsoft.com/office/drawing/2014/main" id="{7F2ED48A-0B22-4CF5-BDB5-5DBE7BC6DEDD}"/>
              </a:ext>
            </a:extLst>
          </p:cNvPr>
          <p:cNvSpPr txBox="1"/>
          <p:nvPr/>
        </p:nvSpPr>
        <p:spPr>
          <a:xfrm>
            <a:off x="743416" y="866609"/>
            <a:ext cx="11306585" cy="833690"/>
          </a:xfrm>
          <a:prstGeom prst="rect">
            <a:avLst/>
          </a:prstGeom>
          <a:solidFill>
            <a:srgbClr val="F8F8F8"/>
          </a:solidFill>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sym typeface="+mn-ea"/>
              </a:rPr>
              <a:t>Is there a new </a:t>
            </a:r>
            <a:r>
              <a:rPr lang="en-US" altLang="zh-CN" b="1" dirty="0">
                <a:solidFill>
                  <a:srgbClr val="7030A0"/>
                </a:solidFill>
                <a:latin typeface="微软雅黑" panose="020B0503020204020204" pitchFamily="34" charset="-122"/>
                <a:ea typeface="微软雅黑" panose="020B0503020204020204" pitchFamily="34" charset="-122"/>
                <a:sym typeface="+mn-ea"/>
              </a:rPr>
              <a:t>low-cost</a:t>
            </a:r>
            <a:r>
              <a:rPr lang="en-US" altLang="zh-CN" sz="1600" dirty="0">
                <a:latin typeface="微软雅黑" panose="020B0503020204020204" pitchFamily="34" charset="-122"/>
                <a:ea typeface="微软雅黑" panose="020B0503020204020204" pitchFamily="34" charset="-122"/>
                <a:sym typeface="+mn-ea"/>
              </a:rPr>
              <a:t> and </a:t>
            </a:r>
            <a:r>
              <a:rPr lang="en-US" altLang="zh-CN" b="1" dirty="0">
                <a:solidFill>
                  <a:srgbClr val="7030A0"/>
                </a:solidFill>
                <a:latin typeface="微软雅黑" panose="020B0503020204020204" pitchFamily="34" charset="-122"/>
                <a:ea typeface="微软雅黑" panose="020B0503020204020204" pitchFamily="34" charset="-122"/>
                <a:sym typeface="+mn-ea"/>
              </a:rPr>
              <a:t>easy-to-deploy</a:t>
            </a:r>
            <a:r>
              <a:rPr lang="en-US" altLang="zh-CN" sz="1600" dirty="0">
                <a:latin typeface="微软雅黑" panose="020B0503020204020204" pitchFamily="34" charset="-122"/>
                <a:ea typeface="微软雅黑" panose="020B0503020204020204" pitchFamily="34" charset="-122"/>
                <a:sym typeface="+mn-ea"/>
              </a:rPr>
              <a:t> sensing paradigm that enables </a:t>
            </a:r>
            <a:r>
              <a:rPr lang="en-US" altLang="zh-CN" b="1" dirty="0">
                <a:solidFill>
                  <a:srgbClr val="7030A0"/>
                </a:solidFill>
                <a:latin typeface="微软雅黑" panose="020B0503020204020204" pitchFamily="34" charset="-122"/>
                <a:ea typeface="微软雅黑" panose="020B0503020204020204" pitchFamily="34" charset="-122"/>
                <a:sym typeface="+mn-ea"/>
              </a:rPr>
              <a:t>robust</a:t>
            </a:r>
            <a:r>
              <a:rPr lang="en-US" altLang="zh-CN" sz="1600" dirty="0">
                <a:latin typeface="微软雅黑" panose="020B0503020204020204" pitchFamily="34" charset="-122"/>
                <a:ea typeface="微软雅黑" panose="020B0503020204020204" pitchFamily="34" charset="-122"/>
                <a:sym typeface="+mn-ea"/>
              </a:rPr>
              <a:t> and </a:t>
            </a:r>
            <a:r>
              <a:rPr lang="en-US" altLang="zh-CN" b="1" dirty="0">
                <a:solidFill>
                  <a:srgbClr val="7030A0"/>
                </a:solidFill>
                <a:latin typeface="微软雅黑" panose="020B0503020204020204" pitchFamily="34" charset="-122"/>
                <a:ea typeface="微软雅黑" panose="020B0503020204020204" pitchFamily="34" charset="-122"/>
                <a:sym typeface="+mn-ea"/>
              </a:rPr>
              <a:t>high-accuracy</a:t>
            </a:r>
            <a:r>
              <a:rPr lang="en-US" altLang="zh-CN" sz="1600" b="1" dirty="0">
                <a:solidFill>
                  <a:srgbClr val="FF0000"/>
                </a:solidFill>
                <a:latin typeface="微软雅黑" panose="020B0503020204020204" pitchFamily="34" charset="-122"/>
                <a:ea typeface="微软雅黑" panose="020B0503020204020204" pitchFamily="34" charset="-122"/>
                <a:sym typeface="+mn-ea"/>
              </a:rPr>
              <a:t> </a:t>
            </a:r>
            <a:r>
              <a:rPr lang="en-US" altLang="zh-CN" sz="1600" dirty="0">
                <a:latin typeface="微软雅黑" panose="020B0503020204020204" pitchFamily="34" charset="-122"/>
                <a:ea typeface="微软雅黑" panose="020B0503020204020204" pitchFamily="34" charset="-122"/>
                <a:sym typeface="+mn-ea"/>
              </a:rPr>
              <a:t>toothbrushing monitoring across various environments and user motion conditions?</a:t>
            </a:r>
            <a:endParaRPr lang="zh-CN" altLang="en-US" sz="1600" dirty="0">
              <a:latin typeface="微软雅黑" panose="020B0503020204020204" pitchFamily="34" charset="-122"/>
              <a:ea typeface="微软雅黑" panose="020B0503020204020204" pitchFamily="34" charset="-122"/>
            </a:endParaRPr>
          </a:p>
        </p:txBody>
      </p:sp>
      <p:sp>
        <p:nvSpPr>
          <p:cNvPr id="74" name="矩形 73">
            <a:extLst>
              <a:ext uri="{FF2B5EF4-FFF2-40B4-BE49-F238E27FC236}">
                <a16:creationId xmlns:a16="http://schemas.microsoft.com/office/drawing/2014/main" id="{AD5BAF31-240C-41FC-B2D0-BA17E3AC292F}"/>
              </a:ext>
            </a:extLst>
          </p:cNvPr>
          <p:cNvSpPr/>
          <p:nvPr/>
        </p:nvSpPr>
        <p:spPr>
          <a:xfrm>
            <a:off x="0" y="229719"/>
            <a:ext cx="982639" cy="466318"/>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1149122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wipe(left)">
                                      <p:cBhvr>
                                        <p:cTn id="14" dur="500"/>
                                        <p:tgtEl>
                                          <p:spTgt spid="7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wipe(left)">
                                      <p:cBhvr>
                                        <p:cTn id="18" dur="500"/>
                                        <p:tgtEl>
                                          <p:spTgt spid="88"/>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wipe(left)">
                                      <p:cBhvr>
                                        <p:cTn id="22" dur="500"/>
                                        <p:tgtEl>
                                          <p:spTgt spid="8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wipe(left)">
                                      <p:cBhvr>
                                        <p:cTn id="2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a:extLst>
              <a:ext uri="{FF2B5EF4-FFF2-40B4-BE49-F238E27FC236}">
                <a16:creationId xmlns:a16="http://schemas.microsoft.com/office/drawing/2014/main" id="{4EFB47A0-9055-42F8-A0C4-64F275D100D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Lst>
          </a:blip>
          <a:srcRect l="14421"/>
          <a:stretch>
            <a:fillRect/>
          </a:stretch>
        </p:blipFill>
        <p:spPr>
          <a:xfrm>
            <a:off x="7243078" y="2451933"/>
            <a:ext cx="3680259" cy="2504646"/>
          </a:xfrm>
          <a:prstGeom prst="rect">
            <a:avLst/>
          </a:prstGeom>
        </p:spPr>
      </p:pic>
      <p:pic>
        <p:nvPicPr>
          <p:cNvPr id="2050" name="Picture 2" descr="#">
            <a:extLst>
              <a:ext uri="{FF2B5EF4-FFF2-40B4-BE49-F238E27FC236}">
                <a16:creationId xmlns:a16="http://schemas.microsoft.com/office/drawing/2014/main" id="{41E3FE44-2D07-438F-A2EE-ED57DCC8F8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222" t="14002" r="59334" b="34332"/>
          <a:stretch/>
        </p:blipFill>
        <p:spPr bwMode="auto">
          <a:xfrm>
            <a:off x="989416" y="2558042"/>
            <a:ext cx="342654" cy="18745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EBD83AC-E12B-4D68-82E7-CACC99B3CF6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460" t="3828" r="76827"/>
          <a:stretch/>
        </p:blipFill>
        <p:spPr bwMode="auto">
          <a:xfrm>
            <a:off x="4964513" y="2558042"/>
            <a:ext cx="325771" cy="187452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33A41139-81C4-4DCB-BA64-37BD39E482B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9000"/>
                    </a14:imgEffect>
                  </a14:imgLayer>
                </a14:imgProps>
              </a:ext>
              <a:ext uri="{28A0092B-C50C-407E-A947-70E740481C1C}">
                <a14:useLocalDpi xmlns:a14="http://schemas.microsoft.com/office/drawing/2010/main" val="0"/>
              </a:ext>
            </a:extLst>
          </a:blip>
          <a:srcRect l="63966" t="13222" r="25235" b="7623"/>
          <a:stretch/>
        </p:blipFill>
        <p:spPr>
          <a:xfrm>
            <a:off x="2419349" y="2558042"/>
            <a:ext cx="213015" cy="1874520"/>
          </a:xfrm>
          <a:prstGeom prst="rect">
            <a:avLst/>
          </a:prstGeom>
        </p:spPr>
      </p:pic>
      <p:pic>
        <p:nvPicPr>
          <p:cNvPr id="2058" name="Picture 10" descr="Sonic Blue 智能刷套装">
            <a:extLst>
              <a:ext uri="{FF2B5EF4-FFF2-40B4-BE49-F238E27FC236}">
                <a16:creationId xmlns:a16="http://schemas.microsoft.com/office/drawing/2014/main" id="{6DF77250-7E11-4F3D-BFC3-6824DC9F72D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3000"/>
                    </a14:imgEffect>
                  </a14:imgLayer>
                </a14:imgProps>
              </a:ext>
              <a:ext uri="{28A0092B-C50C-407E-A947-70E740481C1C}">
                <a14:useLocalDpi xmlns:a14="http://schemas.microsoft.com/office/drawing/2010/main" val="0"/>
              </a:ext>
            </a:extLst>
          </a:blip>
          <a:srcRect l="16728" r="68598"/>
          <a:stretch/>
        </p:blipFill>
        <p:spPr bwMode="auto">
          <a:xfrm>
            <a:off x="3734823" y="2558041"/>
            <a:ext cx="287347" cy="1958317"/>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0BA6040A-CA63-4637-8947-74169201191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3000"/>
                    </a14:imgEffect>
                  </a14:imgLayer>
                </a14:imgProps>
              </a:ext>
              <a:ext uri="{28A0092B-C50C-407E-A947-70E740481C1C}">
                <a14:useLocalDpi xmlns:a14="http://schemas.microsoft.com/office/drawing/2010/main" val="0"/>
              </a:ext>
            </a:extLst>
          </a:blip>
          <a:srcRect b="36494"/>
          <a:stretch/>
        </p:blipFill>
        <p:spPr>
          <a:xfrm>
            <a:off x="3264580" y="4701912"/>
            <a:ext cx="1232801" cy="296231"/>
          </a:xfrm>
          <a:prstGeom prst="rect">
            <a:avLst/>
          </a:prstGeom>
        </p:spPr>
      </p:pic>
      <p:pic>
        <p:nvPicPr>
          <p:cNvPr id="13" name="图片 12">
            <a:extLst>
              <a:ext uri="{FF2B5EF4-FFF2-40B4-BE49-F238E27FC236}">
                <a16:creationId xmlns:a16="http://schemas.microsoft.com/office/drawing/2014/main" id="{0EF44779-31BC-47BB-A422-AFEB814DE0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9194" y="4718608"/>
            <a:ext cx="1010039" cy="267661"/>
          </a:xfrm>
          <a:prstGeom prst="rect">
            <a:avLst/>
          </a:prstGeom>
        </p:spPr>
      </p:pic>
      <p:pic>
        <p:nvPicPr>
          <p:cNvPr id="2062" name="Picture 14">
            <a:extLst>
              <a:ext uri="{FF2B5EF4-FFF2-40B4-BE49-F238E27FC236}">
                <a16:creationId xmlns:a16="http://schemas.microsoft.com/office/drawing/2014/main" id="{D6800291-BD1A-4246-8B74-C38095F4479F}"/>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3871" r="2856" b="83404"/>
          <a:stretch/>
        </p:blipFill>
        <p:spPr bwMode="auto">
          <a:xfrm>
            <a:off x="4622369" y="4690037"/>
            <a:ext cx="1097424" cy="29623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笑吧 ">
            <a:extLst>
              <a:ext uri="{FF2B5EF4-FFF2-40B4-BE49-F238E27FC236}">
                <a16:creationId xmlns:a16="http://schemas.microsoft.com/office/drawing/2014/main" id="{FFDF9271-28A1-44C8-BB25-50846AE4E0D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60775" y="4747553"/>
            <a:ext cx="1288992" cy="209026"/>
          </a:xfrm>
          <a:prstGeom prst="rect">
            <a:avLst/>
          </a:prstGeom>
          <a:noFill/>
          <a:extLst>
            <a:ext uri="{909E8E84-426E-40DD-AFC4-6F175D3DCCD1}">
              <a14:hiddenFill xmlns:a14="http://schemas.microsoft.com/office/drawing/2010/main">
                <a:solidFill>
                  <a:srgbClr val="FFFFFF"/>
                </a:solidFill>
              </a14:hiddenFill>
            </a:ext>
          </a:extLst>
        </p:spPr>
      </p:pic>
      <p:sp>
        <p:nvSpPr>
          <p:cNvPr id="107" name="文本框 106">
            <a:extLst>
              <a:ext uri="{FF2B5EF4-FFF2-40B4-BE49-F238E27FC236}">
                <a16:creationId xmlns:a16="http://schemas.microsoft.com/office/drawing/2014/main" id="{8A81C2CE-1D81-4132-9664-2560D2A7FC7D}"/>
              </a:ext>
            </a:extLst>
          </p:cNvPr>
          <p:cNvSpPr txBox="1"/>
          <p:nvPr/>
        </p:nvSpPr>
        <p:spPr>
          <a:xfrm>
            <a:off x="718494" y="1700178"/>
            <a:ext cx="4862545" cy="646331"/>
          </a:xfrm>
          <a:prstGeom prst="rect">
            <a:avLst/>
          </a:prstGeom>
          <a:noFill/>
        </p:spPr>
        <p:txBody>
          <a:bodyPr wrap="square">
            <a:spAutoFit/>
          </a:bodyPr>
          <a:lstStyle/>
          <a:p>
            <a:pPr algn="ctr"/>
            <a:r>
              <a:rPr lang="en-US" altLang="zh-CN" dirty="0">
                <a:latin typeface="微软雅黑" panose="020B0503020204020204" pitchFamily="34" charset="-122"/>
                <a:ea typeface="微软雅黑" panose="020B0503020204020204" pitchFamily="34" charset="-122"/>
              </a:rPr>
              <a:t>More and more commercial toothbrushes deploy </a:t>
            </a:r>
            <a:r>
              <a:rPr lang="en-US" altLang="zh-CN" b="1" dirty="0">
                <a:solidFill>
                  <a:srgbClr val="7030A0"/>
                </a:solidFill>
                <a:latin typeface="微软雅黑" panose="020B0503020204020204" pitchFamily="34" charset="-122"/>
                <a:ea typeface="微软雅黑" panose="020B0503020204020204" pitchFamily="34" charset="-122"/>
              </a:rPr>
              <a:t>blue light LED</a:t>
            </a:r>
            <a:r>
              <a:rPr lang="en-US" altLang="zh-CN" dirty="0">
                <a:latin typeface="微软雅黑" panose="020B0503020204020204" pitchFamily="34" charset="-122"/>
                <a:ea typeface="微软雅黑" panose="020B0503020204020204" pitchFamily="34" charset="-122"/>
              </a:rPr>
              <a:t>.</a:t>
            </a:r>
          </a:p>
        </p:txBody>
      </p:sp>
      <p:sp>
        <p:nvSpPr>
          <p:cNvPr id="2" name="矩形 1">
            <a:extLst>
              <a:ext uri="{FF2B5EF4-FFF2-40B4-BE49-F238E27FC236}">
                <a16:creationId xmlns:a16="http://schemas.microsoft.com/office/drawing/2014/main" id="{BA2F9736-EA8D-8BF4-20DF-CB4239E69E0F}"/>
              </a:ext>
            </a:extLst>
          </p:cNvPr>
          <p:cNvSpPr/>
          <p:nvPr/>
        </p:nvSpPr>
        <p:spPr>
          <a:xfrm>
            <a:off x="0" y="229719"/>
            <a:ext cx="982639" cy="466318"/>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FDD24C67-F187-E48D-7E1E-9648DBF55E5A}"/>
              </a:ext>
            </a:extLst>
          </p:cNvPr>
          <p:cNvSpPr txBox="1"/>
          <p:nvPr/>
        </p:nvSpPr>
        <p:spPr>
          <a:xfrm>
            <a:off x="982636" y="155101"/>
            <a:ext cx="4012442" cy="615553"/>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Opportunity</a:t>
            </a:r>
          </a:p>
          <a:p>
            <a:r>
              <a:rPr lang="en-US" altLang="zh-CN" sz="1400" dirty="0">
                <a:latin typeface="微软雅黑" panose="020B0503020204020204" pitchFamily="34" charset="-122"/>
                <a:ea typeface="微软雅黑" panose="020B0503020204020204" pitchFamily="34" charset="-122"/>
              </a:rPr>
              <a:t>Blue light LED toothbrush</a:t>
            </a:r>
            <a:endParaRPr lang="zh-CN" altLang="en-US" sz="1400" dirty="0">
              <a:latin typeface="微软雅黑" panose="020B0503020204020204" pitchFamily="34" charset="-122"/>
              <a:ea typeface="微软雅黑" panose="020B0503020204020204" pitchFamily="34" charset="-122"/>
            </a:endParaRPr>
          </a:p>
        </p:txBody>
      </p:sp>
      <p:sp>
        <p:nvSpPr>
          <p:cNvPr id="3" name="矩形: 圆角 2">
            <a:extLst>
              <a:ext uri="{FF2B5EF4-FFF2-40B4-BE49-F238E27FC236}">
                <a16:creationId xmlns:a16="http://schemas.microsoft.com/office/drawing/2014/main" id="{B337C886-6B87-464E-B647-0412E2CF02C6}"/>
              </a:ext>
            </a:extLst>
          </p:cNvPr>
          <p:cNvSpPr/>
          <p:nvPr/>
        </p:nvSpPr>
        <p:spPr>
          <a:xfrm>
            <a:off x="867247" y="2421126"/>
            <a:ext cx="4550971" cy="604562"/>
          </a:xfrm>
          <a:prstGeom prst="roundRect">
            <a:avLst>
              <a:gd name="adj" fmla="val 28467"/>
            </a:avLst>
          </a:prstGeom>
          <a:noFill/>
          <a:ln w="38100">
            <a:solidFill>
              <a:srgbClr val="D0C5D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b="1">
              <a:latin typeface="Arial" panose="020B0604020202020204" pitchFamily="34" charset="0"/>
              <a:ea typeface="思源黑体 CN Normal" panose="020B0400000000000000" pitchFamily="34" charset="-122"/>
              <a:cs typeface="Arial" panose="020B0604020202020204" pitchFamily="34" charset="0"/>
            </a:endParaRPr>
          </a:p>
        </p:txBody>
      </p:sp>
      <p:sp>
        <p:nvSpPr>
          <p:cNvPr id="15" name="文本框 14">
            <a:extLst>
              <a:ext uri="{FF2B5EF4-FFF2-40B4-BE49-F238E27FC236}">
                <a16:creationId xmlns:a16="http://schemas.microsoft.com/office/drawing/2014/main" id="{80422E53-FF5A-45C5-B8D3-0364746437F8}"/>
              </a:ext>
            </a:extLst>
          </p:cNvPr>
          <p:cNvSpPr txBox="1"/>
          <p:nvPr/>
        </p:nvSpPr>
        <p:spPr>
          <a:xfrm>
            <a:off x="7057507" y="1690206"/>
            <a:ext cx="4051400" cy="646331"/>
          </a:xfrm>
          <a:prstGeom prst="rect">
            <a:avLst/>
          </a:prstGeom>
          <a:noFill/>
        </p:spPr>
        <p:txBody>
          <a:bodyPr wrap="square">
            <a:spAutoFit/>
          </a:bodyPr>
          <a:lstStyle/>
          <a:p>
            <a:pPr algn="ctr"/>
            <a:r>
              <a:rPr lang="en-US" altLang="zh-CN" dirty="0">
                <a:latin typeface="微软雅黑" panose="020B0503020204020204" pitchFamily="34" charset="-122"/>
                <a:ea typeface="微软雅黑" panose="020B0503020204020204" pitchFamily="34" charset="-122"/>
              </a:rPr>
              <a:t>Blue light can </a:t>
            </a:r>
            <a:r>
              <a:rPr lang="en-US" altLang="zh-CN" b="1" dirty="0">
                <a:solidFill>
                  <a:srgbClr val="7030A0"/>
                </a:solidFill>
                <a:latin typeface="微软雅黑" panose="020B0503020204020204" pitchFamily="34" charset="-122"/>
                <a:ea typeface="微软雅黑" panose="020B0503020204020204" pitchFamily="34" charset="-122"/>
              </a:rPr>
              <a:t>kill oral bacteria</a:t>
            </a:r>
            <a:r>
              <a:rPr lang="en-US" altLang="zh-CN" dirty="0">
                <a:latin typeface="微软雅黑" panose="020B0503020204020204" pitchFamily="34" charset="-122"/>
                <a:ea typeface="微软雅黑" panose="020B0503020204020204" pitchFamily="34" charset="-122"/>
              </a:rPr>
              <a:t> and </a:t>
            </a:r>
            <a:r>
              <a:rPr lang="en-US" altLang="zh-CN" b="1" dirty="0">
                <a:solidFill>
                  <a:srgbClr val="7030A0"/>
                </a:solidFill>
                <a:latin typeface="微软雅黑" panose="020B0503020204020204" pitchFamily="34" charset="-122"/>
                <a:ea typeface="微软雅黑" panose="020B0503020204020204" pitchFamily="34" charset="-122"/>
              </a:rPr>
              <a:t>whiten teeth</a:t>
            </a:r>
            <a:r>
              <a:rPr lang="en-US" altLang="zh-CN" dirty="0">
                <a:latin typeface="微软雅黑" panose="020B0503020204020204" pitchFamily="34" charset="-122"/>
                <a:ea typeface="微软雅黑" panose="020B0503020204020204" pitchFamily="34" charset="-122"/>
              </a:rPr>
              <a:t>.</a:t>
            </a:r>
          </a:p>
        </p:txBody>
      </p:sp>
      <p:sp>
        <p:nvSpPr>
          <p:cNvPr id="16" name="矩形 15">
            <a:extLst>
              <a:ext uri="{FF2B5EF4-FFF2-40B4-BE49-F238E27FC236}">
                <a16:creationId xmlns:a16="http://schemas.microsoft.com/office/drawing/2014/main" id="{CB2D2757-440E-4B4F-BAC5-E5477A7EBF56}"/>
              </a:ext>
            </a:extLst>
          </p:cNvPr>
          <p:cNvSpPr/>
          <p:nvPr/>
        </p:nvSpPr>
        <p:spPr>
          <a:xfrm>
            <a:off x="726506" y="1759801"/>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F9380BDC-BDE5-4A98-B26A-1621601E4B1A}"/>
              </a:ext>
            </a:extLst>
          </p:cNvPr>
          <p:cNvSpPr/>
          <p:nvPr/>
        </p:nvSpPr>
        <p:spPr>
          <a:xfrm>
            <a:off x="7243078" y="1759801"/>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38766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A2F9736-EA8D-8BF4-20DF-CB4239E69E0F}"/>
              </a:ext>
            </a:extLst>
          </p:cNvPr>
          <p:cNvSpPr/>
          <p:nvPr/>
        </p:nvSpPr>
        <p:spPr>
          <a:xfrm>
            <a:off x="0" y="229719"/>
            <a:ext cx="982639" cy="466318"/>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FDD24C67-F187-E48D-7E1E-9648DBF55E5A}"/>
              </a:ext>
            </a:extLst>
          </p:cNvPr>
          <p:cNvSpPr txBox="1"/>
          <p:nvPr/>
        </p:nvSpPr>
        <p:spPr>
          <a:xfrm>
            <a:off x="982635" y="155101"/>
            <a:ext cx="8935087" cy="677108"/>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Opportunity</a:t>
            </a:r>
          </a:p>
          <a:p>
            <a:r>
              <a:rPr lang="en-US" altLang="zh-CN" dirty="0"/>
              <a:t>Oral structure and brushing motion differ for different tooth surfaces</a:t>
            </a:r>
            <a:endParaRPr lang="zh-CN" altLang="en-US" sz="1400" dirty="0">
              <a:latin typeface="微软雅黑" panose="020B0503020204020204" pitchFamily="34" charset="-122"/>
              <a:ea typeface="微软雅黑" panose="020B0503020204020204" pitchFamily="34" charset="-122"/>
            </a:endParaRPr>
          </a:p>
        </p:txBody>
      </p:sp>
      <p:pic>
        <p:nvPicPr>
          <p:cNvPr id="3" name="巴氏刷牙法">
            <a:hlinkClick r:id="" action="ppaction://media"/>
            <a:extLst>
              <a:ext uri="{FF2B5EF4-FFF2-40B4-BE49-F238E27FC236}">
                <a16:creationId xmlns:a16="http://schemas.microsoft.com/office/drawing/2014/main" id="{E76E6391-290A-D1B6-3B95-9F0202EDC10A}"/>
              </a:ext>
            </a:extLst>
          </p:cNvPr>
          <p:cNvPicPr>
            <a:picLocks noChangeAspect="1"/>
          </p:cNvPicPr>
          <p:nvPr>
            <a:videoFile r:link="rId1"/>
            <p:extLst>
              <p:ext uri="{DAA4B4D4-6D71-4841-9C94-3DE7FCFB9230}">
                <p14:media xmlns:p14="http://schemas.microsoft.com/office/powerpoint/2010/main" r:embed="rId2">
                  <p14:trim st="35840" end="180888"/>
                </p14:media>
              </p:ext>
            </p:extLst>
          </p:nvPr>
        </p:nvPicPr>
        <p:blipFill>
          <a:blip r:embed="rId5"/>
          <a:stretch>
            <a:fillRect/>
          </a:stretch>
        </p:blipFill>
        <p:spPr>
          <a:xfrm>
            <a:off x="6279365" y="2002741"/>
            <a:ext cx="3249984" cy="1839614"/>
          </a:xfrm>
          <a:prstGeom prst="rect">
            <a:avLst/>
          </a:prstGeom>
        </p:spPr>
      </p:pic>
      <p:pic>
        <p:nvPicPr>
          <p:cNvPr id="7" name="巴氏刷牙法">
            <a:hlinkClick r:id="" action="ppaction://media"/>
            <a:extLst>
              <a:ext uri="{FF2B5EF4-FFF2-40B4-BE49-F238E27FC236}">
                <a16:creationId xmlns:a16="http://schemas.microsoft.com/office/drawing/2014/main" id="{877AE5F7-C1E5-511C-3B46-E98281962163}"/>
              </a:ext>
            </a:extLst>
          </p:cNvPr>
          <p:cNvPicPr>
            <a:picLocks noChangeAspect="1"/>
          </p:cNvPicPr>
          <p:nvPr>
            <a:videoFile r:link="rId1"/>
            <p:extLst>
              <p:ext uri="{DAA4B4D4-6D71-4841-9C94-3DE7FCFB9230}">
                <p14:media xmlns:p14="http://schemas.microsoft.com/office/powerpoint/2010/main" r:embed="rId2">
                  <p14:trim st="63040" end="153688"/>
                </p14:media>
              </p:ext>
            </p:extLst>
          </p:nvPr>
        </p:nvPicPr>
        <p:blipFill>
          <a:blip r:embed="rId5"/>
          <a:stretch>
            <a:fillRect/>
          </a:stretch>
        </p:blipFill>
        <p:spPr>
          <a:xfrm>
            <a:off x="6280140" y="4121818"/>
            <a:ext cx="3249984" cy="1839614"/>
          </a:xfrm>
          <a:prstGeom prst="rect">
            <a:avLst/>
          </a:prstGeom>
        </p:spPr>
      </p:pic>
      <p:sp>
        <p:nvSpPr>
          <p:cNvPr id="14" name="矩形 13">
            <a:extLst>
              <a:ext uri="{FF2B5EF4-FFF2-40B4-BE49-F238E27FC236}">
                <a16:creationId xmlns:a16="http://schemas.microsoft.com/office/drawing/2014/main" id="{45DFA7F0-D7ED-7E68-8DC1-E2193408FA92}"/>
              </a:ext>
            </a:extLst>
          </p:cNvPr>
          <p:cNvSpPr/>
          <p:nvPr/>
        </p:nvSpPr>
        <p:spPr>
          <a:xfrm>
            <a:off x="8850583" y="1894438"/>
            <a:ext cx="679541" cy="4197146"/>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巴氏刷牙法">
            <a:hlinkClick r:id="" action="ppaction://media"/>
            <a:extLst>
              <a:ext uri="{FF2B5EF4-FFF2-40B4-BE49-F238E27FC236}">
                <a16:creationId xmlns:a16="http://schemas.microsoft.com/office/drawing/2014/main" id="{6D39720F-1210-9C41-1715-34EAED46995E}"/>
              </a:ext>
            </a:extLst>
          </p:cNvPr>
          <p:cNvPicPr>
            <a:picLocks noChangeAspect="1"/>
          </p:cNvPicPr>
          <p:nvPr>
            <a:videoFile r:link="rId1"/>
            <p:extLst>
              <p:ext uri="{DAA4B4D4-6D71-4841-9C94-3DE7FCFB9230}">
                <p14:media xmlns:p14="http://schemas.microsoft.com/office/powerpoint/2010/main" r:embed="rId2">
                  <p14:trim st="90720" end="126008"/>
                </p14:media>
              </p:ext>
            </p:extLst>
          </p:nvPr>
        </p:nvPicPr>
        <p:blipFill>
          <a:blip r:embed="rId5"/>
          <a:stretch>
            <a:fillRect/>
          </a:stretch>
        </p:blipFill>
        <p:spPr>
          <a:xfrm>
            <a:off x="9224967" y="2002741"/>
            <a:ext cx="3249984" cy="1839614"/>
          </a:xfrm>
          <a:prstGeom prst="rect">
            <a:avLst/>
          </a:prstGeom>
        </p:spPr>
      </p:pic>
      <p:pic>
        <p:nvPicPr>
          <p:cNvPr id="6" name="巴氏刷牙法">
            <a:hlinkClick r:id="" action="ppaction://media"/>
            <a:extLst>
              <a:ext uri="{FF2B5EF4-FFF2-40B4-BE49-F238E27FC236}">
                <a16:creationId xmlns:a16="http://schemas.microsoft.com/office/drawing/2014/main" id="{FD8C01AD-A8E1-F1A5-2DBE-1BF31DAC9262}"/>
              </a:ext>
            </a:extLst>
          </p:cNvPr>
          <p:cNvPicPr>
            <a:picLocks noChangeAspect="1"/>
          </p:cNvPicPr>
          <p:nvPr>
            <a:videoFile r:link="rId1"/>
            <p:extLst>
              <p:ext uri="{DAA4B4D4-6D71-4841-9C94-3DE7FCFB9230}">
                <p14:media xmlns:p14="http://schemas.microsoft.com/office/powerpoint/2010/main" r:embed="rId2">
                  <p14:trim st="74880" end="141848"/>
                </p14:media>
              </p:ext>
            </p:extLst>
          </p:nvPr>
        </p:nvPicPr>
        <p:blipFill>
          <a:blip r:embed="rId5"/>
          <a:stretch>
            <a:fillRect/>
          </a:stretch>
        </p:blipFill>
        <p:spPr>
          <a:xfrm>
            <a:off x="9224967" y="4121818"/>
            <a:ext cx="3249984" cy="1839614"/>
          </a:xfrm>
          <a:prstGeom prst="rect">
            <a:avLst/>
          </a:prstGeom>
        </p:spPr>
      </p:pic>
      <p:sp>
        <p:nvSpPr>
          <p:cNvPr id="9" name="矩形 8">
            <a:extLst>
              <a:ext uri="{FF2B5EF4-FFF2-40B4-BE49-F238E27FC236}">
                <a16:creationId xmlns:a16="http://schemas.microsoft.com/office/drawing/2014/main" id="{821E353D-946C-51FA-03AE-19EF95875678}"/>
              </a:ext>
            </a:extLst>
          </p:cNvPr>
          <p:cNvSpPr/>
          <p:nvPr/>
        </p:nvSpPr>
        <p:spPr>
          <a:xfrm>
            <a:off x="11816020" y="1760798"/>
            <a:ext cx="830587" cy="4263300"/>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EB89971A-474C-A565-CB0A-8DCE0EC78AC3}"/>
              </a:ext>
            </a:extLst>
          </p:cNvPr>
          <p:cNvSpPr txBox="1"/>
          <p:nvPr/>
        </p:nvSpPr>
        <p:spPr>
          <a:xfrm>
            <a:off x="6277460" y="1991161"/>
            <a:ext cx="2571218" cy="307777"/>
          </a:xfrm>
          <a:prstGeom prst="rect">
            <a:avLst/>
          </a:prstGeom>
          <a:solidFill>
            <a:schemeClr val="bg1">
              <a:lumMod val="95000"/>
            </a:schemeClr>
          </a:solidFill>
        </p:spPr>
        <p:txBody>
          <a:bodyPr wrap="square">
            <a:spAutoFit/>
          </a:bodyPr>
          <a:lstStyle>
            <a:defPPr>
              <a:defRPr lang="zh-CN"/>
            </a:defPPr>
            <a:lvl1pPr algn="ctr">
              <a:defRPr kern="100">
                <a:latin typeface="Arial" panose="020B0604020202020204" pitchFamily="34" charset="0"/>
                <a:ea typeface="宋体" panose="02010600030101010101" pitchFamily="2" charset="-122"/>
                <a:cs typeface="Arial" panose="020B0604020202020204" pitchFamily="34" charset="0"/>
              </a:defRPr>
            </a:lvl1pPr>
          </a:lstStyle>
          <a:p>
            <a:r>
              <a:rPr lang="en-US" altLang="zh-CN" sz="1400" kern="1200" dirty="0">
                <a:latin typeface="微软雅黑" panose="020B0503020204020204" pitchFamily="34" charset="-122"/>
                <a:ea typeface="微软雅黑" panose="020B0503020204020204" pitchFamily="34" charset="-122"/>
                <a:cs typeface="+mn-cs"/>
              </a:rPr>
              <a:t>Brushing outer surfaces</a:t>
            </a:r>
          </a:p>
        </p:txBody>
      </p:sp>
      <p:sp>
        <p:nvSpPr>
          <p:cNvPr id="16" name="文本框 15">
            <a:extLst>
              <a:ext uri="{FF2B5EF4-FFF2-40B4-BE49-F238E27FC236}">
                <a16:creationId xmlns:a16="http://schemas.microsoft.com/office/drawing/2014/main" id="{ED3CB600-002F-68B3-B52B-42291ACBFF73}"/>
              </a:ext>
            </a:extLst>
          </p:cNvPr>
          <p:cNvSpPr txBox="1"/>
          <p:nvPr/>
        </p:nvSpPr>
        <p:spPr>
          <a:xfrm>
            <a:off x="9224967" y="1990040"/>
            <a:ext cx="2591053" cy="307777"/>
          </a:xfrm>
          <a:prstGeom prst="rect">
            <a:avLst/>
          </a:prstGeom>
          <a:solidFill>
            <a:schemeClr val="bg1">
              <a:lumMod val="95000"/>
            </a:schemeClr>
          </a:solidFill>
        </p:spPr>
        <p:txBody>
          <a:bodyPr wrap="square">
            <a:spAutoFit/>
          </a:bodyPr>
          <a:lstStyle>
            <a:defPPr>
              <a:defRPr lang="zh-CN"/>
            </a:defPPr>
            <a:lvl1pPr algn="ctr">
              <a:defRPr kern="100">
                <a:latin typeface="Arial" panose="020B0604020202020204" pitchFamily="34" charset="0"/>
                <a:ea typeface="宋体" panose="02010600030101010101" pitchFamily="2" charset="-122"/>
                <a:cs typeface="Arial" panose="020B0604020202020204" pitchFamily="34" charset="0"/>
              </a:defRPr>
            </a:lvl1pPr>
          </a:lstStyle>
          <a:p>
            <a:r>
              <a:rPr lang="en-US" altLang="zh-CN" sz="1400" kern="1200" dirty="0">
                <a:latin typeface="微软雅黑" panose="020B0503020204020204" pitchFamily="34" charset="-122"/>
                <a:ea typeface="微软雅黑" panose="020B0503020204020204" pitchFamily="34" charset="-122"/>
                <a:cs typeface="+mn-cs"/>
              </a:rPr>
              <a:t>Brushing occlusal surfaces</a:t>
            </a:r>
          </a:p>
        </p:txBody>
      </p:sp>
      <p:sp>
        <p:nvSpPr>
          <p:cNvPr id="17" name="文本框 16">
            <a:extLst>
              <a:ext uri="{FF2B5EF4-FFF2-40B4-BE49-F238E27FC236}">
                <a16:creationId xmlns:a16="http://schemas.microsoft.com/office/drawing/2014/main" id="{434DC7F6-E7C4-E608-F1CF-64A386EA625C}"/>
              </a:ext>
            </a:extLst>
          </p:cNvPr>
          <p:cNvSpPr txBox="1"/>
          <p:nvPr/>
        </p:nvSpPr>
        <p:spPr>
          <a:xfrm>
            <a:off x="6279365" y="3905918"/>
            <a:ext cx="2571218" cy="523220"/>
          </a:xfrm>
          <a:prstGeom prst="rect">
            <a:avLst/>
          </a:prstGeom>
          <a:solidFill>
            <a:schemeClr val="bg1">
              <a:lumMod val="95000"/>
            </a:schemeClr>
          </a:solidFill>
        </p:spPr>
        <p:txBody>
          <a:bodyPr wrap="square">
            <a:spAutoFit/>
          </a:bodyPr>
          <a:lstStyle>
            <a:defPPr>
              <a:defRPr lang="zh-CN"/>
            </a:defPPr>
            <a:lvl1pPr algn="ctr">
              <a:defRPr kern="100">
                <a:latin typeface="Arial" panose="020B0604020202020204" pitchFamily="34" charset="0"/>
                <a:ea typeface="宋体" panose="02010600030101010101" pitchFamily="2" charset="-122"/>
                <a:cs typeface="Arial" panose="020B0604020202020204" pitchFamily="34" charset="0"/>
              </a:defRPr>
            </a:lvl1pPr>
          </a:lstStyle>
          <a:p>
            <a:r>
              <a:rPr lang="en-US" altLang="zh-CN" sz="1400" kern="1200" dirty="0">
                <a:latin typeface="微软雅黑" panose="020B0503020204020204" pitchFamily="34" charset="-122"/>
                <a:ea typeface="微软雅黑" panose="020B0503020204020204" pitchFamily="34" charset="-122"/>
                <a:cs typeface="+mn-cs"/>
              </a:rPr>
              <a:t>Brushing inner surfaces of molars</a:t>
            </a:r>
          </a:p>
        </p:txBody>
      </p:sp>
      <p:sp>
        <p:nvSpPr>
          <p:cNvPr id="18" name="文本框 17">
            <a:extLst>
              <a:ext uri="{FF2B5EF4-FFF2-40B4-BE49-F238E27FC236}">
                <a16:creationId xmlns:a16="http://schemas.microsoft.com/office/drawing/2014/main" id="{B2D358EE-8236-EA68-B38C-F2E1F9546564}"/>
              </a:ext>
            </a:extLst>
          </p:cNvPr>
          <p:cNvSpPr txBox="1"/>
          <p:nvPr/>
        </p:nvSpPr>
        <p:spPr>
          <a:xfrm>
            <a:off x="9224967" y="3905918"/>
            <a:ext cx="2591053" cy="523220"/>
          </a:xfrm>
          <a:prstGeom prst="rect">
            <a:avLst/>
          </a:prstGeom>
          <a:solidFill>
            <a:schemeClr val="bg1">
              <a:lumMod val="95000"/>
            </a:schemeClr>
          </a:solidFill>
        </p:spPr>
        <p:txBody>
          <a:bodyPr wrap="square">
            <a:spAutoFit/>
          </a:bodyPr>
          <a:lstStyle>
            <a:defPPr>
              <a:defRPr lang="zh-CN"/>
            </a:defPPr>
            <a:lvl1pPr algn="ctr">
              <a:defRPr kern="100">
                <a:latin typeface="Arial" panose="020B0604020202020204" pitchFamily="34" charset="0"/>
                <a:ea typeface="宋体" panose="02010600030101010101" pitchFamily="2" charset="-122"/>
                <a:cs typeface="Arial" panose="020B0604020202020204" pitchFamily="34" charset="0"/>
              </a:defRPr>
            </a:lvl1pPr>
          </a:lstStyle>
          <a:p>
            <a:r>
              <a:rPr lang="en-US" altLang="zh-CN" sz="1400" kern="1200" dirty="0">
                <a:latin typeface="微软雅黑" panose="020B0503020204020204" pitchFamily="34" charset="-122"/>
                <a:ea typeface="微软雅黑" panose="020B0503020204020204" pitchFamily="34" charset="-122"/>
                <a:cs typeface="+mn-cs"/>
              </a:rPr>
              <a:t>Brushing inner surfaces of front teeth</a:t>
            </a:r>
          </a:p>
        </p:txBody>
      </p:sp>
      <p:grpSp>
        <p:nvGrpSpPr>
          <p:cNvPr id="8" name="组合 7">
            <a:extLst>
              <a:ext uri="{FF2B5EF4-FFF2-40B4-BE49-F238E27FC236}">
                <a16:creationId xmlns:a16="http://schemas.microsoft.com/office/drawing/2014/main" id="{347CBF2B-04F8-42CB-9335-199D7F7CAE99}"/>
              </a:ext>
            </a:extLst>
          </p:cNvPr>
          <p:cNvGrpSpPr/>
          <p:nvPr/>
        </p:nvGrpSpPr>
        <p:grpSpPr>
          <a:xfrm>
            <a:off x="516267" y="1560716"/>
            <a:ext cx="4358196" cy="4471328"/>
            <a:chOff x="6823290" y="1560716"/>
            <a:chExt cx="4358196" cy="4471328"/>
          </a:xfrm>
        </p:grpSpPr>
        <p:pic>
          <p:nvPicPr>
            <p:cNvPr id="12" name="图片 11">
              <a:extLst>
                <a:ext uri="{FF2B5EF4-FFF2-40B4-BE49-F238E27FC236}">
                  <a16:creationId xmlns:a16="http://schemas.microsoft.com/office/drawing/2014/main" id="{D47F48F1-5A88-C470-65FA-A185E61249E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3000"/>
                      </a14:imgEffect>
                    </a14:imgLayer>
                  </a14:imgProps>
                </a:ext>
              </a:extLst>
            </a:blip>
            <a:srcRect l="2026" t="1685"/>
            <a:stretch/>
          </p:blipFill>
          <p:spPr>
            <a:xfrm>
              <a:off x="6823290" y="2543053"/>
              <a:ext cx="4358196" cy="3488991"/>
            </a:xfrm>
            <a:prstGeom prst="rect">
              <a:avLst/>
            </a:prstGeom>
          </p:spPr>
        </p:pic>
        <p:sp>
          <p:nvSpPr>
            <p:cNvPr id="20" name="文本框 19">
              <a:extLst>
                <a:ext uri="{FF2B5EF4-FFF2-40B4-BE49-F238E27FC236}">
                  <a16:creationId xmlns:a16="http://schemas.microsoft.com/office/drawing/2014/main" id="{7B24222D-09E7-2332-B539-B50C5448724F}"/>
                </a:ext>
              </a:extLst>
            </p:cNvPr>
            <p:cNvSpPr txBox="1"/>
            <p:nvPr/>
          </p:nvSpPr>
          <p:spPr>
            <a:xfrm>
              <a:off x="7063951" y="1560716"/>
              <a:ext cx="3876874" cy="646331"/>
            </a:xfrm>
            <a:prstGeom prst="rect">
              <a:avLst/>
            </a:prstGeom>
            <a:noFill/>
          </p:spPr>
          <p:txBody>
            <a:bodyPr wrap="square">
              <a:spAutoFit/>
            </a:bodyPr>
            <a:lstStyle/>
            <a:p>
              <a:pPr algn="ctr"/>
              <a:r>
                <a:rPr lang="en-US" altLang="zh-CN" b="1" dirty="0">
                  <a:solidFill>
                    <a:srgbClr val="7030A0"/>
                  </a:solidFill>
                  <a:latin typeface="微软雅黑" panose="020B0503020204020204" pitchFamily="34" charset="-122"/>
                  <a:ea typeface="微软雅黑" panose="020B0503020204020204" pitchFamily="34" charset="-122"/>
                </a:rPr>
                <a:t>Spatial characteristics </a:t>
              </a:r>
              <a:r>
                <a:rPr lang="en-US" altLang="zh-CN" dirty="0">
                  <a:latin typeface="微软雅黑" panose="020B0503020204020204" pitchFamily="34" charset="-122"/>
                  <a:ea typeface="微软雅黑" panose="020B0503020204020204" pitchFamily="34" charset="-122"/>
                </a:rPr>
                <a:t>of each tooth surface are </a:t>
              </a:r>
              <a:r>
                <a:rPr lang="en-US" altLang="zh-CN" b="1" dirty="0">
                  <a:solidFill>
                    <a:srgbClr val="7030A0"/>
                  </a:solidFill>
                  <a:latin typeface="微软雅黑" panose="020B0503020204020204" pitchFamily="34" charset="-122"/>
                  <a:ea typeface="微软雅黑" panose="020B0503020204020204" pitchFamily="34" charset="-122"/>
                </a:rPr>
                <a:t>distinct</a:t>
              </a:r>
              <a:r>
                <a:rPr lang="en-US" altLang="zh-CN"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grpSp>
      <p:sp>
        <p:nvSpPr>
          <p:cNvPr id="19" name="文本框 18">
            <a:extLst>
              <a:ext uri="{FF2B5EF4-FFF2-40B4-BE49-F238E27FC236}">
                <a16:creationId xmlns:a16="http://schemas.microsoft.com/office/drawing/2014/main" id="{758C2A7C-318A-41A6-A673-FD250C9F6F27}"/>
              </a:ext>
            </a:extLst>
          </p:cNvPr>
          <p:cNvSpPr txBox="1"/>
          <p:nvPr/>
        </p:nvSpPr>
        <p:spPr>
          <a:xfrm>
            <a:off x="6063253" y="1581818"/>
            <a:ext cx="6583353" cy="338554"/>
          </a:xfrm>
          <a:prstGeom prst="rect">
            <a:avLst/>
          </a:prstGeom>
          <a:noFill/>
        </p:spPr>
        <p:txBody>
          <a:bodyPr wrap="square">
            <a:spAutoFit/>
          </a:bodyPr>
          <a:lstStyle/>
          <a:p>
            <a:r>
              <a:rPr lang="zh-CN" altLang="en-US" sz="1600" dirty="0">
                <a:latin typeface="微软雅黑" panose="020B0503020204020204" pitchFamily="34" charset="-122"/>
                <a:ea typeface="微软雅黑" panose="020B0503020204020204" pitchFamily="34" charset="-122"/>
              </a:rPr>
              <a:t>Different tooth surfaces have </a:t>
            </a:r>
            <a:r>
              <a:rPr lang="zh-CN" altLang="en-US" sz="1600" b="1" dirty="0">
                <a:solidFill>
                  <a:srgbClr val="7030A0"/>
                </a:solidFill>
                <a:latin typeface="微软雅黑" panose="020B0503020204020204" pitchFamily="34" charset="-122"/>
                <a:ea typeface="微软雅黑" panose="020B0503020204020204" pitchFamily="34" charset="-122"/>
              </a:rPr>
              <a:t>different brushing </a:t>
            </a:r>
            <a:r>
              <a:rPr lang="en-US" altLang="zh-CN" sz="1600" b="1" dirty="0">
                <a:solidFill>
                  <a:srgbClr val="7030A0"/>
                </a:solidFill>
                <a:latin typeface="微软雅黑" panose="020B0503020204020204" pitchFamily="34" charset="-122"/>
                <a:ea typeface="微软雅黑" panose="020B0503020204020204" pitchFamily="34" charset="-122"/>
              </a:rPr>
              <a:t>motions</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BB979629-0B8F-4FCD-9925-1EE5AA414879}"/>
              </a:ext>
            </a:extLst>
          </p:cNvPr>
          <p:cNvSpPr/>
          <p:nvPr/>
        </p:nvSpPr>
        <p:spPr>
          <a:xfrm>
            <a:off x="880155" y="1631696"/>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 name="矩形 21">
            <a:extLst>
              <a:ext uri="{FF2B5EF4-FFF2-40B4-BE49-F238E27FC236}">
                <a16:creationId xmlns:a16="http://schemas.microsoft.com/office/drawing/2014/main" id="{BB979629-0B8F-4FCD-9925-1EE5AA414879}"/>
              </a:ext>
            </a:extLst>
          </p:cNvPr>
          <p:cNvSpPr/>
          <p:nvPr/>
        </p:nvSpPr>
        <p:spPr>
          <a:xfrm>
            <a:off x="6012430" y="1655134"/>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3450446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1" presetClass="mediacall" presetSubtype="0" fill="hold" nodeType="withEffect">
                                  <p:stCondLst>
                                    <p:cond delay="0"/>
                                  </p:stCondLst>
                                  <p:childTnLst>
                                    <p:cmd type="call" cmd="playFrom(0.0)">
                                      <p:cBhvr>
                                        <p:cTn id="42" dur="5000" fill="hold"/>
                                        <p:tgtEl>
                                          <p:spTgt spid="3"/>
                                        </p:tgtEl>
                                      </p:cBhvr>
                                    </p:cmd>
                                  </p:childTnLst>
                                </p:cTn>
                              </p:par>
                              <p:par>
                                <p:cTn id="43" presetID="1" presetClass="mediacall" presetSubtype="0" fill="hold" nodeType="withEffect">
                                  <p:stCondLst>
                                    <p:cond delay="0"/>
                                  </p:stCondLst>
                                  <p:childTnLst>
                                    <p:cmd type="call" cmd="playFrom(0.0)">
                                      <p:cBhvr>
                                        <p:cTn id="44" dur="5000" fill="hold"/>
                                        <p:tgtEl>
                                          <p:spTgt spid="5"/>
                                        </p:tgtEl>
                                      </p:cBhvr>
                                    </p:cmd>
                                  </p:childTnLst>
                                </p:cTn>
                              </p:par>
                              <p:par>
                                <p:cTn id="45" presetID="1" presetClass="mediacall" presetSubtype="0" fill="hold" nodeType="withEffect">
                                  <p:stCondLst>
                                    <p:cond delay="0"/>
                                  </p:stCondLst>
                                  <p:childTnLst>
                                    <p:cmd type="call" cmd="playFrom(0.0)">
                                      <p:cBhvr>
                                        <p:cTn id="46" dur="5000" fill="hold"/>
                                        <p:tgtEl>
                                          <p:spTgt spid="6"/>
                                        </p:tgtEl>
                                      </p:cBhvr>
                                    </p:cmd>
                                  </p:childTnLst>
                                </p:cTn>
                              </p:par>
                              <p:par>
                                <p:cTn id="47" presetID="1" presetClass="mediacall" presetSubtype="0" fill="hold" nodeType="withEffect">
                                  <p:stCondLst>
                                    <p:cond delay="0"/>
                                  </p:stCondLst>
                                  <p:childTnLst>
                                    <p:cmd type="call" cmd="playFrom(0.0)">
                                      <p:cBhvr>
                                        <p:cTn id="48" dur="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3"/>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withEffect">
                                  <p:stCondLst>
                                    <p:cond delay="0"/>
                                  </p:stCondLst>
                                  <p:childTnLst>
                                    <p:cmd type="call" cmd="togglePause">
                                      <p:cBhvr>
                                        <p:cTn id="53" dur="1" fill="hold"/>
                                        <p:tgtEl>
                                          <p:spTgt spid="3"/>
                                        </p:tgtEl>
                                      </p:cBhvr>
                                    </p:cmd>
                                  </p:childTnLst>
                                </p:cTn>
                              </p:par>
                            </p:childTnLst>
                          </p:cTn>
                        </p:par>
                      </p:childTnLst>
                    </p:cTn>
                  </p:par>
                </p:childTnLst>
              </p:cTn>
              <p:nextCondLst>
                <p:cond evt="onClick" delay="0">
                  <p:tgtEl>
                    <p:spTgt spid="3"/>
                  </p:tgtEl>
                </p:cond>
              </p:nextCondLst>
            </p:seq>
            <p:video>
              <p:cMediaNode vol="1515" mute="1">
                <p:cTn id="54" fill="hold" display="0">
                  <p:stCondLst>
                    <p:cond delay="indefinite"/>
                  </p:stCondLst>
                </p:cTn>
                <p:tgtEl>
                  <p:spTgt spid="3"/>
                </p:tgtEl>
              </p:cMediaNode>
            </p:video>
            <p:seq concurrent="1" nextAc="seek">
              <p:cTn id="55" restart="whenNotActive" fill="hold" evtFilter="cancelBubble" nodeType="interactiveSeq">
                <p:stCondLst>
                  <p:cond evt="onClick" delay="0">
                    <p:tgtEl>
                      <p:spTgt spid="5"/>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withEffect">
                                  <p:stCondLst>
                                    <p:cond delay="0"/>
                                  </p:stCondLst>
                                  <p:childTnLst>
                                    <p:cmd type="call" cmd="togglePause">
                                      <p:cBhvr>
                                        <p:cTn id="59" dur="1" fill="hold"/>
                                        <p:tgtEl>
                                          <p:spTgt spid="5"/>
                                        </p:tgtEl>
                                      </p:cBhvr>
                                    </p:cmd>
                                  </p:childTnLst>
                                </p:cTn>
                              </p:par>
                            </p:childTnLst>
                          </p:cTn>
                        </p:par>
                      </p:childTnLst>
                    </p:cTn>
                  </p:par>
                </p:childTnLst>
              </p:cTn>
              <p:nextCondLst>
                <p:cond evt="onClick" delay="0">
                  <p:tgtEl>
                    <p:spTgt spid="5"/>
                  </p:tgtEl>
                </p:cond>
              </p:nextCondLst>
            </p:seq>
            <p:video>
              <p:cMediaNode vol="1515" mute="1">
                <p:cTn id="60" fill="hold" display="0">
                  <p:stCondLst>
                    <p:cond delay="indefinite"/>
                  </p:stCondLst>
                </p:cTn>
                <p:tgtEl>
                  <p:spTgt spid="5"/>
                </p:tgtEl>
              </p:cMediaNode>
            </p:video>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withEffect">
                                  <p:stCondLst>
                                    <p:cond delay="0"/>
                                  </p:stCondLst>
                                  <p:childTnLst>
                                    <p:cmd type="call" cmd="togglePause">
                                      <p:cBhvr>
                                        <p:cTn id="65" dur="1" fill="hold"/>
                                        <p:tgtEl>
                                          <p:spTgt spid="6"/>
                                        </p:tgtEl>
                                      </p:cBhvr>
                                    </p:cmd>
                                  </p:childTnLst>
                                </p:cTn>
                              </p:par>
                            </p:childTnLst>
                          </p:cTn>
                        </p:par>
                      </p:childTnLst>
                    </p:cTn>
                  </p:par>
                </p:childTnLst>
              </p:cTn>
              <p:nextCondLst>
                <p:cond evt="onClick" delay="0">
                  <p:tgtEl>
                    <p:spTgt spid="6"/>
                  </p:tgtEl>
                </p:cond>
              </p:nextCondLst>
            </p:seq>
            <p:video>
              <p:cMediaNode vol="1515" mute="1">
                <p:cTn id="66" fill="hold" display="0">
                  <p:stCondLst>
                    <p:cond delay="indefinite"/>
                  </p:stCondLst>
                </p:cTn>
                <p:tgtEl>
                  <p:spTgt spid="6"/>
                </p:tgtEl>
              </p:cMediaNode>
            </p:video>
            <p:seq concurrent="1" nextAc="seek">
              <p:cTn id="67" restart="whenNotActive" fill="hold" evtFilter="cancelBubble" nodeType="interactiveSeq">
                <p:stCondLst>
                  <p:cond evt="onClick" delay="0">
                    <p:tgtEl>
                      <p:spTgt spid="7"/>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withEffect">
                                  <p:stCondLst>
                                    <p:cond delay="0"/>
                                  </p:stCondLst>
                                  <p:childTnLst>
                                    <p:cmd type="call" cmd="togglePause">
                                      <p:cBhvr>
                                        <p:cTn id="71" dur="1" fill="hold"/>
                                        <p:tgtEl>
                                          <p:spTgt spid="7"/>
                                        </p:tgtEl>
                                      </p:cBhvr>
                                    </p:cmd>
                                  </p:childTnLst>
                                </p:cTn>
                              </p:par>
                            </p:childTnLst>
                          </p:cTn>
                        </p:par>
                      </p:childTnLst>
                    </p:cTn>
                  </p:par>
                </p:childTnLst>
              </p:cTn>
              <p:nextCondLst>
                <p:cond evt="onClick" delay="0">
                  <p:tgtEl>
                    <p:spTgt spid="7"/>
                  </p:tgtEl>
                </p:cond>
              </p:nextCondLst>
            </p:seq>
            <p:video>
              <p:cMediaNode vol="1515" mute="1">
                <p:cTn id="72" fill="hold" display="0">
                  <p:stCondLst>
                    <p:cond delay="indefinite"/>
                  </p:stCondLst>
                </p:cTn>
                <p:tgtEl>
                  <p:spTgt spid="7"/>
                </p:tgtEl>
              </p:cMediaNode>
            </p:video>
          </p:childTnLst>
        </p:cTn>
      </p:par>
    </p:tnLst>
    <p:bldLst>
      <p:bldP spid="14" grpId="0" animBg="1"/>
      <p:bldP spid="9" grpId="0" animBg="1"/>
      <p:bldP spid="15" grpId="0" animBg="1"/>
      <p:bldP spid="16" grpId="0" animBg="1"/>
      <p:bldP spid="17" grpId="0" animBg="1"/>
      <p:bldP spid="18" grpId="0" animBg="1"/>
      <p:bldP spid="19"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A2F9736-EA8D-8BF4-20DF-CB4239E69E0F}"/>
              </a:ext>
            </a:extLst>
          </p:cNvPr>
          <p:cNvSpPr/>
          <p:nvPr/>
        </p:nvSpPr>
        <p:spPr>
          <a:xfrm>
            <a:off x="0" y="229719"/>
            <a:ext cx="982639" cy="466318"/>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FDD24C67-F187-E48D-7E1E-9648DBF55E5A}"/>
              </a:ext>
            </a:extLst>
          </p:cNvPr>
          <p:cNvSpPr txBox="1"/>
          <p:nvPr/>
        </p:nvSpPr>
        <p:spPr>
          <a:xfrm>
            <a:off x="982635" y="155101"/>
            <a:ext cx="4949241" cy="615553"/>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Basic Idea of </a:t>
            </a:r>
            <a:r>
              <a:rPr lang="en-US" altLang="zh-CN" sz="2000" dirty="0" err="1">
                <a:latin typeface="微软雅黑" panose="020B0503020204020204" pitchFamily="34" charset="-122"/>
                <a:ea typeface="微软雅黑" panose="020B0503020204020204" pitchFamily="34" charset="-122"/>
              </a:rPr>
              <a:t>LiT</a:t>
            </a:r>
            <a:endParaRPr lang="en-US" altLang="zh-CN" sz="2000" dirty="0">
              <a:latin typeface="微软雅黑" panose="020B0503020204020204" pitchFamily="34" charset="-122"/>
              <a:ea typeface="微软雅黑" panose="020B0503020204020204" pitchFamily="34" charset="-122"/>
            </a:endParaRPr>
          </a:p>
          <a:p>
            <a:r>
              <a:rPr lang="en-US" altLang="zh-CN" sz="1400" dirty="0">
                <a:latin typeface="微软雅黑" panose="020B0503020204020204" pitchFamily="34" charset="-122"/>
                <a:ea typeface="微软雅黑" panose="020B0503020204020204" pitchFamily="34" charset="-122"/>
              </a:rPr>
              <a:t>Adding two photosensors to the LED toothbrush head</a:t>
            </a:r>
            <a:endParaRPr lang="zh-CN" altLang="en-US" sz="1400" dirty="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C4A60F08-3DC4-7841-A3E8-6588C463494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3000"/>
                    </a14:imgEffect>
                  </a14:imgLayer>
                </a14:imgProps>
              </a:ext>
            </a:extLst>
          </a:blip>
          <a:srcRect b="2093"/>
          <a:stretch/>
        </p:blipFill>
        <p:spPr>
          <a:xfrm>
            <a:off x="227907" y="2412229"/>
            <a:ext cx="6544107" cy="2053091"/>
          </a:xfrm>
          <a:prstGeom prst="rect">
            <a:avLst/>
          </a:prstGeom>
        </p:spPr>
      </p:pic>
      <p:pic>
        <p:nvPicPr>
          <p:cNvPr id="23" name="图片 22">
            <a:extLst>
              <a:ext uri="{FF2B5EF4-FFF2-40B4-BE49-F238E27FC236}">
                <a16:creationId xmlns:a16="http://schemas.microsoft.com/office/drawing/2014/main" id="{3B2B694B-D61C-40AD-D51C-E5BE4149C331}"/>
              </a:ext>
            </a:extLst>
          </p:cNvPr>
          <p:cNvPicPr>
            <a:picLocks noChangeAspect="1"/>
          </p:cNvPicPr>
          <p:nvPr/>
        </p:nvPicPr>
        <p:blipFill rotWithShape="1">
          <a:blip r:embed="rId7"/>
          <a:srcRect t="1550" r="1579"/>
          <a:stretch/>
        </p:blipFill>
        <p:spPr>
          <a:xfrm>
            <a:off x="7150113" y="1319568"/>
            <a:ext cx="4329678" cy="3171152"/>
          </a:xfrm>
          <a:prstGeom prst="rect">
            <a:avLst/>
          </a:prstGeom>
        </p:spPr>
      </p:pic>
      <p:sp>
        <p:nvSpPr>
          <p:cNvPr id="9" name="文本框 8">
            <a:extLst>
              <a:ext uri="{FF2B5EF4-FFF2-40B4-BE49-F238E27FC236}">
                <a16:creationId xmlns:a16="http://schemas.microsoft.com/office/drawing/2014/main" id="{82E9325D-B170-4DFD-BDAD-5DC9F2DA4142}"/>
              </a:ext>
            </a:extLst>
          </p:cNvPr>
          <p:cNvSpPr txBox="1"/>
          <p:nvPr/>
        </p:nvSpPr>
        <p:spPr>
          <a:xfrm>
            <a:off x="1110113" y="1450237"/>
            <a:ext cx="4455761" cy="646331"/>
          </a:xfrm>
          <a:prstGeom prst="rect">
            <a:avLst/>
          </a:prstGeom>
          <a:noFill/>
        </p:spPr>
        <p:txBody>
          <a:bodyPr wrap="square">
            <a:spAutoFit/>
          </a:bodyPr>
          <a:lstStyle/>
          <a:p>
            <a:pPr algn="ctr"/>
            <a:r>
              <a:rPr lang="en-US" altLang="zh-CN" dirty="0">
                <a:latin typeface="微软雅黑" panose="020B0503020204020204" pitchFamily="34" charset="-122"/>
                <a:ea typeface="微软雅黑" panose="020B0503020204020204" pitchFamily="34" charset="-122"/>
              </a:rPr>
              <a:t>Deploying two </a:t>
            </a:r>
            <a:r>
              <a:rPr lang="en-US" altLang="zh-CN" b="1" dirty="0">
                <a:solidFill>
                  <a:srgbClr val="7030A0"/>
                </a:solidFill>
                <a:latin typeface="微软雅黑" panose="020B0503020204020204" pitchFamily="34" charset="-122"/>
                <a:ea typeface="微软雅黑" panose="020B0503020204020204" pitchFamily="34" charset="-122"/>
              </a:rPr>
              <a:t>low-cost</a:t>
            </a:r>
            <a:r>
              <a:rPr lang="en-US" altLang="zh-CN" dirty="0">
                <a:latin typeface="微软雅黑" panose="020B0503020204020204" pitchFamily="34" charset="-122"/>
                <a:ea typeface="微软雅黑" panose="020B0503020204020204" pitchFamily="34" charset="-122"/>
              </a:rPr>
              <a:t> photosensors ($0.581) to the toothbrush head.</a:t>
            </a:r>
            <a:endParaRPr lang="zh-CN" altLang="en-US"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E23B8876-2F6C-409D-9375-8092721FC6FD}"/>
              </a:ext>
            </a:extLst>
          </p:cNvPr>
          <p:cNvSpPr/>
          <p:nvPr/>
        </p:nvSpPr>
        <p:spPr>
          <a:xfrm>
            <a:off x="11471976" y="1232679"/>
            <a:ext cx="1104438" cy="3480789"/>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12CE623D-237A-4718-9FA2-547DC4A35896}"/>
              </a:ext>
            </a:extLst>
          </p:cNvPr>
          <p:cNvSpPr txBox="1"/>
          <p:nvPr/>
        </p:nvSpPr>
        <p:spPr>
          <a:xfrm>
            <a:off x="9301274" y="1780651"/>
            <a:ext cx="2678346" cy="584775"/>
          </a:xfrm>
          <a:prstGeom prst="rect">
            <a:avLst/>
          </a:prstGeom>
          <a:noFill/>
        </p:spPr>
        <p:txBody>
          <a:bodyPr wrap="square">
            <a:spAutoFit/>
          </a:bodyPr>
          <a:lstStyle/>
          <a:p>
            <a:pPr algn="ctr"/>
            <a:r>
              <a:rPr lang="en-US" altLang="zh-CN" sz="1600" dirty="0">
                <a:solidFill>
                  <a:srgbClr val="652B91"/>
                </a:solidFill>
                <a:latin typeface="微软雅黑" panose="020B0503020204020204" pitchFamily="34" charset="-122"/>
                <a:ea typeface="微软雅黑" panose="020B0503020204020204" pitchFamily="34" charset="-122"/>
              </a:rPr>
              <a:t>Light signal emitted by toothbrush bristles</a:t>
            </a:r>
            <a:endParaRPr lang="zh-CN" altLang="en-US" sz="1600" dirty="0">
              <a:solidFill>
                <a:srgbClr val="652B91"/>
              </a:solidFill>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04AA3057-C493-47E3-9FFD-C2107D4BB48F}"/>
              </a:ext>
            </a:extLst>
          </p:cNvPr>
          <p:cNvSpPr txBox="1"/>
          <p:nvPr/>
        </p:nvSpPr>
        <p:spPr>
          <a:xfrm>
            <a:off x="1183758" y="5183942"/>
            <a:ext cx="10490082" cy="861774"/>
          </a:xfrm>
          <a:prstGeom prst="rect">
            <a:avLst/>
          </a:prstGeom>
          <a:noFill/>
        </p:spPr>
        <p:txBody>
          <a:bodyPr wrap="square">
            <a:spAutoFit/>
          </a:bodyPr>
          <a:lstStyle/>
          <a:p>
            <a:r>
              <a:rPr lang="en-US" altLang="zh-CN" sz="1600" dirty="0" err="1">
                <a:latin typeface="微软雅黑" panose="020B0503020204020204" pitchFamily="34" charset="-122"/>
                <a:ea typeface="微软雅黑" panose="020B0503020204020204" pitchFamily="34" charset="-122"/>
              </a:rPr>
              <a:t>LiT</a:t>
            </a:r>
            <a:r>
              <a:rPr lang="en-US" altLang="zh-CN" sz="1600" dirty="0">
                <a:latin typeface="微软雅黑" panose="020B0503020204020204" pitchFamily="34" charset="-122"/>
                <a:ea typeface="微软雅黑" panose="020B0503020204020204" pitchFamily="34" charset="-122"/>
              </a:rPr>
              <a:t> is </a:t>
            </a:r>
            <a:r>
              <a:rPr lang="en-US" altLang="zh-CN" sz="1600" b="1" dirty="0">
                <a:solidFill>
                  <a:srgbClr val="7030A0"/>
                </a:solidFill>
                <a:latin typeface="微软雅黑" panose="020B0503020204020204" pitchFamily="34" charset="-122"/>
                <a:ea typeface="微软雅黑" panose="020B0503020204020204" pitchFamily="34" charset="-122"/>
              </a:rPr>
              <a:t>robust</a:t>
            </a:r>
            <a:r>
              <a:rPr lang="en-US" altLang="zh-CN" sz="1600" dirty="0">
                <a:latin typeface="微软雅黑" panose="020B0503020204020204" pitchFamily="34" charset="-122"/>
                <a:ea typeface="微软雅黑" panose="020B0503020204020204" pitchFamily="34" charset="-122"/>
              </a:rPr>
              <a:t> because the 2 sensors are located </a:t>
            </a:r>
            <a:r>
              <a:rPr lang="en-US" altLang="zh-CN" sz="1600" b="1" dirty="0">
                <a:solidFill>
                  <a:srgbClr val="7030A0"/>
                </a:solidFill>
                <a:latin typeface="微软雅黑" panose="020B0503020204020204" pitchFamily="34" charset="-122"/>
                <a:ea typeface="微软雅黑" panose="020B0503020204020204" pitchFamily="34" charset="-122"/>
              </a:rPr>
              <a:t>inside the mouth </a:t>
            </a:r>
            <a:r>
              <a:rPr lang="en-US" altLang="zh-CN" sz="1600" dirty="0">
                <a:latin typeface="微软雅黑" panose="020B0503020204020204" pitchFamily="34" charset="-122"/>
                <a:ea typeface="微软雅黑" panose="020B0503020204020204" pitchFamily="34" charset="-122"/>
              </a:rPr>
              <a:t>while brushing, shielded from environmental disturbances (e.g., light, sound, and electromagnetic fields), and the sensors remain relatively stable in the mouth regardless of the user’s body motions (e.g., moving and turning the head).</a:t>
            </a:r>
            <a:endParaRPr lang="zh-CN" altLang="en-US" sz="1600" dirty="0">
              <a:latin typeface="微软雅黑" panose="020B0503020204020204" pitchFamily="34" charset="-122"/>
              <a:ea typeface="微软雅黑" panose="020B0503020204020204" pitchFamily="34" charset="-122"/>
            </a:endParaRPr>
          </a:p>
        </p:txBody>
      </p:sp>
      <p:pic>
        <p:nvPicPr>
          <p:cNvPr id="25" name="图片 24">
            <a:extLst>
              <a:ext uri="{FF2B5EF4-FFF2-40B4-BE49-F238E27FC236}">
                <a16:creationId xmlns:a16="http://schemas.microsoft.com/office/drawing/2014/main" id="{53F3175E-D843-4F07-8208-081A6DE62556}"/>
              </a:ext>
            </a:extLst>
          </p:cNvPr>
          <p:cNvPicPr>
            <a:picLocks noChangeAspect="1"/>
          </p:cNvPicPr>
          <p:nvPr/>
        </p:nvPicPr>
        <p:blipFill rotWithShape="1">
          <a:blip r:embed="rId7"/>
          <a:srcRect l="37538" t="1550" r="1579" b="81719"/>
          <a:stretch/>
        </p:blipFill>
        <p:spPr>
          <a:xfrm>
            <a:off x="8780930" y="1319568"/>
            <a:ext cx="2678346" cy="538926"/>
          </a:xfrm>
          <a:prstGeom prst="snip2DiagRect">
            <a:avLst>
              <a:gd name="adj1" fmla="val 0"/>
              <a:gd name="adj2" fmla="val 0"/>
            </a:avLst>
          </a:prstGeom>
        </p:spPr>
      </p:pic>
      <p:sp>
        <p:nvSpPr>
          <p:cNvPr id="14" name="文本框 13">
            <a:extLst>
              <a:ext uri="{FF2B5EF4-FFF2-40B4-BE49-F238E27FC236}">
                <a16:creationId xmlns:a16="http://schemas.microsoft.com/office/drawing/2014/main" id="{8492A579-DD4E-42BF-BB42-836BB4104CCD}"/>
              </a:ext>
            </a:extLst>
          </p:cNvPr>
          <p:cNvSpPr txBox="1"/>
          <p:nvPr/>
        </p:nvSpPr>
        <p:spPr>
          <a:xfrm>
            <a:off x="9427575" y="1290665"/>
            <a:ext cx="2871151" cy="338554"/>
          </a:xfrm>
          <a:prstGeom prst="rect">
            <a:avLst/>
          </a:prstGeom>
          <a:noFill/>
        </p:spPr>
        <p:txBody>
          <a:bodyPr wrap="square">
            <a:spAutoFit/>
          </a:bodyPr>
          <a:lstStyle/>
          <a:p>
            <a:pPr algn="ctr"/>
            <a:r>
              <a:rPr lang="en-US" altLang="zh-CN" sz="1600" dirty="0">
                <a:solidFill>
                  <a:srgbClr val="9148C8"/>
                </a:solidFill>
                <a:latin typeface="微软雅黑" panose="020B0503020204020204" pitchFamily="34" charset="-122"/>
                <a:ea typeface="微软雅黑" panose="020B0503020204020204" pitchFamily="34" charset="-122"/>
              </a:rPr>
              <a:t>Oral tissue, such as gums</a:t>
            </a:r>
            <a:endParaRPr lang="zh-CN" altLang="en-US" sz="1600" dirty="0">
              <a:solidFill>
                <a:srgbClr val="9148C8"/>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231D9359-6956-459A-B90D-5DFC0E3BD688}"/>
              </a:ext>
            </a:extLst>
          </p:cNvPr>
          <p:cNvSpPr txBox="1"/>
          <p:nvPr/>
        </p:nvSpPr>
        <p:spPr>
          <a:xfrm>
            <a:off x="6834431" y="1544448"/>
            <a:ext cx="2307309" cy="338554"/>
          </a:xfrm>
          <a:prstGeom prst="rect">
            <a:avLst/>
          </a:prstGeom>
          <a:noFill/>
        </p:spPr>
        <p:txBody>
          <a:bodyPr wrap="square">
            <a:spAutoFit/>
          </a:bodyPr>
          <a:lstStyle/>
          <a:p>
            <a:pPr algn="ctr"/>
            <a:r>
              <a:rPr lang="en-US" altLang="zh-CN" sz="1600" dirty="0">
                <a:solidFill>
                  <a:srgbClr val="DCC5ED"/>
                </a:solidFill>
                <a:latin typeface="微软雅黑" panose="020B0503020204020204" pitchFamily="34" charset="-122"/>
                <a:ea typeface="微软雅黑" panose="020B0503020204020204" pitchFamily="34" charset="-122"/>
              </a:rPr>
              <a:t>Reflected signal</a:t>
            </a:r>
            <a:endParaRPr lang="zh-CN" altLang="en-US" sz="1600" dirty="0">
              <a:solidFill>
                <a:srgbClr val="DCC5ED"/>
              </a:solidFill>
              <a:latin typeface="微软雅黑" panose="020B0503020204020204" pitchFamily="34" charset="-122"/>
              <a:ea typeface="微软雅黑" panose="020B0503020204020204" pitchFamily="34" charset="-122"/>
            </a:endParaRPr>
          </a:p>
        </p:txBody>
      </p:sp>
      <p:sp>
        <p:nvSpPr>
          <p:cNvPr id="15" name="立方体 14">
            <a:extLst>
              <a:ext uri="{FF2B5EF4-FFF2-40B4-BE49-F238E27FC236}">
                <a16:creationId xmlns:a16="http://schemas.microsoft.com/office/drawing/2014/main" id="{11BED909-A518-46A7-B2F3-66987DFAF632}"/>
              </a:ext>
            </a:extLst>
          </p:cNvPr>
          <p:cNvSpPr/>
          <p:nvPr/>
        </p:nvSpPr>
        <p:spPr>
          <a:xfrm>
            <a:off x="8042290" y="2210128"/>
            <a:ext cx="406400" cy="202101"/>
          </a:xfrm>
          <a:prstGeom prst="cube">
            <a:avLst>
              <a:gd name="adj" fmla="val 72123"/>
            </a:avLst>
          </a:prstGeom>
          <a:solidFill>
            <a:schemeClr val="accent4"/>
          </a:solidFill>
          <a:ln>
            <a:solidFill>
              <a:schemeClr val="tx1"/>
            </a:solidFill>
          </a:ln>
          <a:scene3d>
            <a:camera prst="orthographicFront">
              <a:rot lat="19409211" lon="18708695" rev="31498"/>
            </a:camera>
            <a:lightRig rig="threePt" dir="t"/>
          </a:scene3d>
          <a:sp3d extrusionH="12700">
            <a:bevelT w="12700" h="12700"/>
            <a:bevelB w="127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6" name="图片 25">
            <a:extLst>
              <a:ext uri="{FF2B5EF4-FFF2-40B4-BE49-F238E27FC236}">
                <a16:creationId xmlns:a16="http://schemas.microsoft.com/office/drawing/2014/main" id="{16E463F1-75A8-4286-B979-F7ADE90B22DD}"/>
              </a:ext>
            </a:extLst>
          </p:cNvPr>
          <p:cNvPicPr>
            <a:picLocks noChangeAspect="1"/>
          </p:cNvPicPr>
          <p:nvPr/>
        </p:nvPicPr>
        <p:blipFill rotWithShape="1">
          <a:blip r:embed="rId8">
            <a:alphaModFix amt="68000"/>
          </a:blip>
          <a:srcRect l="29312" t="17066" r="40861" b="59121"/>
          <a:stretch/>
        </p:blipFill>
        <p:spPr>
          <a:xfrm>
            <a:off x="8412081" y="1800051"/>
            <a:ext cx="1312054" cy="767015"/>
          </a:xfrm>
          <a:prstGeom prst="diamond">
            <a:avLst/>
          </a:prstGeom>
        </p:spPr>
      </p:pic>
      <p:cxnSp>
        <p:nvCxnSpPr>
          <p:cNvPr id="31" name="直接箭头连接符 30">
            <a:extLst>
              <a:ext uri="{FF2B5EF4-FFF2-40B4-BE49-F238E27FC236}">
                <a16:creationId xmlns:a16="http://schemas.microsoft.com/office/drawing/2014/main" id="{FDB14F23-2581-3EF6-76E1-8DB99E948D73}"/>
              </a:ext>
            </a:extLst>
          </p:cNvPr>
          <p:cNvCxnSpPr>
            <a:cxnSpLocks/>
          </p:cNvCxnSpPr>
          <p:nvPr/>
        </p:nvCxnSpPr>
        <p:spPr>
          <a:xfrm flipV="1">
            <a:off x="9240809" y="1531748"/>
            <a:ext cx="288145" cy="749172"/>
          </a:xfrm>
          <a:prstGeom prst="straightConnector1">
            <a:avLst/>
          </a:prstGeom>
          <a:ln w="63500" cap="rnd" cmpd="sng">
            <a:solidFill>
              <a:srgbClr val="7030A0"/>
            </a:solidFill>
            <a:prstDash val="solid"/>
            <a:round/>
            <a:tailEnd type="arrow" w="med" len="med"/>
          </a:ln>
        </p:spPr>
        <p:style>
          <a:lnRef idx="1">
            <a:schemeClr val="accent6"/>
          </a:lnRef>
          <a:fillRef idx="0">
            <a:schemeClr val="accent6"/>
          </a:fillRef>
          <a:effectRef idx="0">
            <a:schemeClr val="accent6"/>
          </a:effectRef>
          <a:fontRef idx="minor">
            <a:schemeClr val="tx1"/>
          </a:fontRef>
        </p:style>
      </p:cxnSp>
      <p:cxnSp>
        <p:nvCxnSpPr>
          <p:cNvPr id="32" name="直接箭头连接符 31">
            <a:extLst>
              <a:ext uri="{FF2B5EF4-FFF2-40B4-BE49-F238E27FC236}">
                <a16:creationId xmlns:a16="http://schemas.microsoft.com/office/drawing/2014/main" id="{470205D9-F9D4-2C6A-2E32-DDF2577744CA}"/>
              </a:ext>
            </a:extLst>
          </p:cNvPr>
          <p:cNvCxnSpPr>
            <a:cxnSpLocks/>
          </p:cNvCxnSpPr>
          <p:nvPr/>
        </p:nvCxnSpPr>
        <p:spPr>
          <a:xfrm flipH="1">
            <a:off x="8204200" y="1544448"/>
            <a:ext cx="1312054" cy="749172"/>
          </a:xfrm>
          <a:prstGeom prst="straightConnector1">
            <a:avLst/>
          </a:prstGeom>
          <a:ln w="63500" cap="rnd" cmpd="sng">
            <a:solidFill>
              <a:srgbClr val="9A57CD"/>
            </a:solidFill>
            <a:round/>
            <a:tailEnd type="arrow" w="med" len="med"/>
          </a:ln>
        </p:spPr>
        <p:style>
          <a:lnRef idx="1">
            <a:schemeClr val="accent6"/>
          </a:lnRef>
          <a:fillRef idx="0">
            <a:schemeClr val="accent6"/>
          </a:fillRef>
          <a:effectRef idx="0">
            <a:schemeClr val="accent6"/>
          </a:effectRef>
          <a:fontRef idx="minor">
            <a:schemeClr val="tx1"/>
          </a:fontRef>
        </p:style>
      </p:cxnSp>
      <p:sp>
        <p:nvSpPr>
          <p:cNvPr id="27" name="文本框 26">
            <a:extLst>
              <a:ext uri="{FF2B5EF4-FFF2-40B4-BE49-F238E27FC236}">
                <a16:creationId xmlns:a16="http://schemas.microsoft.com/office/drawing/2014/main" id="{A497C4D8-B640-427C-B0F2-3CC0D170D0B1}"/>
              </a:ext>
            </a:extLst>
          </p:cNvPr>
          <p:cNvSpPr txBox="1"/>
          <p:nvPr/>
        </p:nvSpPr>
        <p:spPr>
          <a:xfrm>
            <a:off x="7818119" y="2332340"/>
            <a:ext cx="1422690" cy="307777"/>
          </a:xfrm>
          <a:prstGeom prst="rect">
            <a:avLst/>
          </a:prstGeom>
          <a:noFill/>
        </p:spPr>
        <p:txBody>
          <a:bodyPr wrap="square">
            <a:spAutoFit/>
          </a:bodyPr>
          <a:lstStyle/>
          <a:p>
            <a:r>
              <a:rPr lang="en-US" altLang="zh-CN" sz="1400" dirty="0">
                <a:latin typeface="微软雅黑" panose="020B0503020204020204" pitchFamily="34" charset="-122"/>
                <a:ea typeface="微软雅黑" panose="020B0503020204020204" pitchFamily="34" charset="-122"/>
              </a:rPr>
              <a:t>Photosensor</a:t>
            </a:r>
            <a:endParaRPr lang="zh-CN" altLang="en-US" sz="1400" dirty="0"/>
          </a:p>
        </p:txBody>
      </p:sp>
      <p:sp>
        <p:nvSpPr>
          <p:cNvPr id="29" name="Rectangle 58">
            <a:extLst>
              <a:ext uri="{FF2B5EF4-FFF2-40B4-BE49-F238E27FC236}">
                <a16:creationId xmlns:a16="http://schemas.microsoft.com/office/drawing/2014/main" id="{3965C1CC-1272-408F-81D6-B5CE6223E2E8}"/>
              </a:ext>
            </a:extLst>
          </p:cNvPr>
          <p:cNvSpPr>
            <a:spLocks noChangeArrowheads="1"/>
          </p:cNvSpPr>
          <p:nvPr/>
        </p:nvSpPr>
        <p:spPr bwMode="auto">
          <a:xfrm>
            <a:off x="281940" y="5183941"/>
            <a:ext cx="901818" cy="830997"/>
          </a:xfrm>
          <a:prstGeom prst="rect">
            <a:avLst/>
          </a:prstGeom>
          <a:solidFill>
            <a:srgbClr val="9148C8"/>
          </a:solidFill>
          <a:ln>
            <a:noFill/>
          </a:ln>
          <a:effectLst/>
        </p:spPr>
        <p:txBody>
          <a:bodyPr wrap="none" anchor="ctr"/>
          <a:lstStyle/>
          <a:p>
            <a:r>
              <a:rPr lang="en-US" altLang="zh-CN" sz="2000" b="1" dirty="0">
                <a:solidFill>
                  <a:schemeClr val="bg1"/>
                </a:solidFill>
                <a:latin typeface="微软雅黑" panose="020B0503020204020204" pitchFamily="34" charset="-122"/>
                <a:ea typeface="微软雅黑" panose="020B0503020204020204" pitchFamily="34" charset="-122"/>
              </a:rPr>
              <a:t>NOTE</a:t>
            </a:r>
            <a:endParaRPr lang="en-US" altLang="zh-CN" sz="1600" dirty="0">
              <a:solidFill>
                <a:schemeClr val="bg1"/>
              </a:solidFill>
              <a:latin typeface="微软雅黑" panose="020B0503020204020204" pitchFamily="34" charset="-122"/>
              <a:ea typeface="微软雅黑" panose="020B0503020204020204" pitchFamily="34" charset="-122"/>
            </a:endParaRPr>
          </a:p>
        </p:txBody>
      </p:sp>
      <p:pic>
        <p:nvPicPr>
          <p:cNvPr id="30" name="图片 29">
            <a:extLst>
              <a:ext uri="{FF2B5EF4-FFF2-40B4-BE49-F238E27FC236}">
                <a16:creationId xmlns:a16="http://schemas.microsoft.com/office/drawing/2014/main" id="{00D71683-AF2E-49FC-AA52-C1F50278E377}"/>
              </a:ext>
            </a:extLst>
          </p:cNvPr>
          <p:cNvPicPr>
            <a:picLocks noChangeAspect="1"/>
          </p:cNvPicPr>
          <p:nvPr/>
        </p:nvPicPr>
        <p:blipFill rotWithShape="1">
          <a:blip r:embed="rId7"/>
          <a:srcRect t="1550" r="1579"/>
          <a:stretch/>
        </p:blipFill>
        <p:spPr>
          <a:xfrm>
            <a:off x="7150113" y="1319120"/>
            <a:ext cx="4329678" cy="3171152"/>
          </a:xfrm>
          <a:prstGeom prst="rect">
            <a:avLst/>
          </a:prstGeom>
        </p:spPr>
      </p:pic>
      <p:pic>
        <p:nvPicPr>
          <p:cNvPr id="33" name="巴氏刷牙法">
            <a:hlinkClick r:id="" action="ppaction://media"/>
            <a:extLst>
              <a:ext uri="{FF2B5EF4-FFF2-40B4-BE49-F238E27FC236}">
                <a16:creationId xmlns:a16="http://schemas.microsoft.com/office/drawing/2014/main" id="{0E502380-D91F-457A-9315-9474AE39BBE7}"/>
              </a:ext>
            </a:extLst>
          </p:cNvPr>
          <p:cNvPicPr>
            <a:picLocks noChangeAspect="1"/>
          </p:cNvPicPr>
          <p:nvPr>
            <a:videoFile r:link="rId1"/>
            <p:extLst>
              <p:ext uri="{DAA4B4D4-6D71-4841-9C94-3DE7FCFB9230}">
                <p14:media xmlns:p14="http://schemas.microsoft.com/office/powerpoint/2010/main" r:embed="rId2">
                  <p14:trim st="37760" end="180888"/>
                </p14:media>
              </p:ext>
            </p:extLst>
          </p:nvPr>
        </p:nvPicPr>
        <p:blipFill>
          <a:blip r:embed="rId9"/>
          <a:stretch>
            <a:fillRect/>
          </a:stretch>
        </p:blipFill>
        <p:spPr>
          <a:xfrm>
            <a:off x="7150113" y="1319120"/>
            <a:ext cx="5603159" cy="3171600"/>
          </a:xfrm>
          <a:prstGeom prst="rect">
            <a:avLst/>
          </a:prstGeom>
        </p:spPr>
      </p:pic>
      <p:sp>
        <p:nvSpPr>
          <p:cNvPr id="34" name="矩形 33">
            <a:extLst>
              <a:ext uri="{FF2B5EF4-FFF2-40B4-BE49-F238E27FC236}">
                <a16:creationId xmlns:a16="http://schemas.microsoft.com/office/drawing/2014/main" id="{2CDCE5F9-3006-4602-A27C-77BB3B7BA4E3}"/>
              </a:ext>
            </a:extLst>
          </p:cNvPr>
          <p:cNvSpPr/>
          <p:nvPr/>
        </p:nvSpPr>
        <p:spPr>
          <a:xfrm>
            <a:off x="11471976" y="1232231"/>
            <a:ext cx="1104438" cy="3480789"/>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a:extLst>
              <a:ext uri="{FF2B5EF4-FFF2-40B4-BE49-F238E27FC236}">
                <a16:creationId xmlns:a16="http://schemas.microsoft.com/office/drawing/2014/main" id="{D738634C-64EB-424D-8CEC-A9195441BCC9}"/>
              </a:ext>
            </a:extLst>
          </p:cNvPr>
          <p:cNvGrpSpPr/>
          <p:nvPr/>
        </p:nvGrpSpPr>
        <p:grpSpPr>
          <a:xfrm>
            <a:off x="7311330" y="3241052"/>
            <a:ext cx="1637648" cy="1184743"/>
            <a:chOff x="7311330" y="3652980"/>
            <a:chExt cx="1637648" cy="1184743"/>
          </a:xfrm>
        </p:grpSpPr>
        <p:pic>
          <p:nvPicPr>
            <p:cNvPr id="36" name="图片 35">
              <a:extLst>
                <a:ext uri="{FF2B5EF4-FFF2-40B4-BE49-F238E27FC236}">
                  <a16:creationId xmlns:a16="http://schemas.microsoft.com/office/drawing/2014/main" id="{BDCF9754-868A-47D5-B3AF-1285A9E538ED}"/>
                </a:ext>
              </a:extLst>
            </p:cNvPr>
            <p:cNvPicPr>
              <a:picLocks noChangeAspect="1"/>
            </p:cNvPicPr>
            <p:nvPr/>
          </p:nvPicPr>
          <p:blipFill rotWithShape="1">
            <a:blip r:embed="rId10"/>
            <a:srcRect t="1906"/>
            <a:stretch/>
          </p:blipFill>
          <p:spPr>
            <a:xfrm>
              <a:off x="7311330" y="3652980"/>
              <a:ext cx="1637648" cy="1184743"/>
            </a:xfrm>
            <a:prstGeom prst="rect">
              <a:avLst/>
            </a:prstGeom>
          </p:spPr>
        </p:pic>
        <p:sp>
          <p:nvSpPr>
            <p:cNvPr id="37" name="矩形 36">
              <a:extLst>
                <a:ext uri="{FF2B5EF4-FFF2-40B4-BE49-F238E27FC236}">
                  <a16:creationId xmlns:a16="http://schemas.microsoft.com/office/drawing/2014/main" id="{9C429D7E-6133-434B-91DB-2D88347704DE}"/>
                </a:ext>
              </a:extLst>
            </p:cNvPr>
            <p:cNvSpPr/>
            <p:nvPr/>
          </p:nvSpPr>
          <p:spPr>
            <a:xfrm>
              <a:off x="7352212" y="4345598"/>
              <a:ext cx="1544954" cy="423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38" name="图片 37">
            <a:extLst>
              <a:ext uri="{FF2B5EF4-FFF2-40B4-BE49-F238E27FC236}">
                <a16:creationId xmlns:a16="http://schemas.microsoft.com/office/drawing/2014/main" id="{81A29B71-F3C3-44B5-A47B-EF2AA3F3DCE8}"/>
              </a:ext>
            </a:extLst>
          </p:cNvPr>
          <p:cNvPicPr>
            <a:picLocks noChangeAspect="1"/>
          </p:cNvPicPr>
          <p:nvPr/>
        </p:nvPicPr>
        <p:blipFill rotWithShape="1">
          <a:blip r:embed="rId10"/>
          <a:srcRect l="2625" t="57564" r="3245" b="5577"/>
          <a:stretch/>
        </p:blipFill>
        <p:spPr>
          <a:xfrm>
            <a:off x="7350306" y="3922668"/>
            <a:ext cx="1548000" cy="442231"/>
          </a:xfrm>
          <a:prstGeom prst="rect">
            <a:avLst/>
          </a:prstGeom>
        </p:spPr>
      </p:pic>
      <p:sp>
        <p:nvSpPr>
          <p:cNvPr id="28" name="矩形 27">
            <a:extLst>
              <a:ext uri="{FF2B5EF4-FFF2-40B4-BE49-F238E27FC236}">
                <a16:creationId xmlns:a16="http://schemas.microsoft.com/office/drawing/2014/main" id="{BB979629-0B8F-4FCD-9925-1EE5AA414879}"/>
              </a:ext>
            </a:extLst>
          </p:cNvPr>
          <p:cNvSpPr/>
          <p:nvPr/>
        </p:nvSpPr>
        <p:spPr>
          <a:xfrm>
            <a:off x="1111758" y="1516608"/>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245189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26"/>
                                        </p:tgtEl>
                                        <p:attrNameLst>
                                          <p:attrName>fillcolor</p:attrName>
                                        </p:attrNameLst>
                                      </p:cBhvr>
                                      <p:to>
                                        <a:srgbClr val="6600CC"/>
                                      </p:to>
                                    </p:animClr>
                                    <p:set>
                                      <p:cBhvr>
                                        <p:cTn id="7" dur="1000" fill="hold"/>
                                        <p:tgtEl>
                                          <p:spTgt spid="26"/>
                                        </p:tgtEl>
                                        <p:attrNameLst>
                                          <p:attrName>fill.type</p:attrName>
                                        </p:attrNameLst>
                                      </p:cBhvr>
                                      <p:to>
                                        <p:strVal val="solid"/>
                                      </p:to>
                                    </p:set>
                                    <p:set>
                                      <p:cBhvr>
                                        <p:cTn id="8" dur="1000" fill="hold"/>
                                        <p:tgtEl>
                                          <p:spTgt spid="26"/>
                                        </p:tgtEl>
                                        <p:attrNameLst>
                                          <p:attrName>fill.on</p:attrName>
                                        </p:attrNameLst>
                                      </p:cBhvr>
                                      <p:to>
                                        <p:strVal val="true"/>
                                      </p:to>
                                    </p:set>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10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1000"/>
                                        <p:tgtEl>
                                          <p:spTgt spid="11"/>
                                        </p:tgtEl>
                                      </p:cBhvr>
                                    </p:animEffect>
                                  </p:childTnLst>
                                </p:cTn>
                              </p:par>
                            </p:childTnLst>
                          </p:cTn>
                        </p:par>
                        <p:par>
                          <p:cTn id="16" fill="hold">
                            <p:stCondLst>
                              <p:cond delay="2000"/>
                            </p:stCondLst>
                            <p:childTnLst>
                              <p:par>
                                <p:cTn id="17" presetID="26" presetClass="emph" presetSubtype="0" fill="hold" nodeType="afterEffect">
                                  <p:stCondLst>
                                    <p:cond delay="0"/>
                                  </p:stCondLst>
                                  <p:childTnLst>
                                    <p:animEffect transition="out" filter="fade">
                                      <p:cBhvr>
                                        <p:cTn id="18" dur="1000" tmFilter="0, 0; .2, .5; .8, .5; 1, 0"/>
                                        <p:tgtEl>
                                          <p:spTgt spid="25"/>
                                        </p:tgtEl>
                                      </p:cBhvr>
                                    </p:animEffect>
                                    <p:animScale>
                                      <p:cBhvr>
                                        <p:cTn id="19" dur="500" autoRev="1" fill="hold"/>
                                        <p:tgtEl>
                                          <p:spTgt spid="25"/>
                                        </p:tgtEl>
                                      </p:cBhvr>
                                      <p:by x="105000" y="105000"/>
                                    </p:animScale>
                                  </p:childTnLst>
                                </p:cTn>
                              </p:par>
                              <p:par>
                                <p:cTn id="20" presetID="1" presetClass="entr" presetSubtype="0" fill="hold" grpId="1"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26" presetClass="emph" presetSubtype="0" fill="hold" grpId="0" nodeType="withEffect">
                                  <p:stCondLst>
                                    <p:cond delay="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cTn>
                              </p:par>
                            </p:childTnLst>
                          </p:cTn>
                        </p:par>
                        <p:par>
                          <p:cTn id="25" fill="hold">
                            <p:stCondLst>
                              <p:cond delay="3000"/>
                            </p:stCondLst>
                            <p:childTnLst>
                              <p:par>
                                <p:cTn id="26" presetID="22" presetClass="entr" presetSubtype="1"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up)">
                                      <p:cBhvr>
                                        <p:cTn id="28" dur="1000"/>
                                        <p:tgtEl>
                                          <p:spTgt spid="3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par>
                          <p:cTn id="40" fill="hold">
                            <p:stCondLst>
                              <p:cond delay="0"/>
                            </p:stCondLst>
                            <p:childTnLst>
                              <p:par>
                                <p:cTn id="41" presetID="1" presetClass="mediacall" presetSubtype="0" repeatCount="3000" fill="hold" nodeType="afterEffect">
                                  <p:stCondLst>
                                    <p:cond delay="0"/>
                                  </p:stCondLst>
                                  <p:childTnLst>
                                    <p:cmd type="call" cmd="playFrom(0.0)">
                                      <p:cBhvr>
                                        <p:cTn id="42" dur="3080" fill="hold"/>
                                        <p:tgtEl>
                                          <p:spTgt spid="33"/>
                                        </p:tgtEl>
                                      </p:cBhvr>
                                    </p:cmd>
                                  </p:childTnLst>
                                </p:cTn>
                              </p:par>
                              <p:par>
                                <p:cTn id="43" presetID="22" presetClass="entr" presetSubtype="8" repeatCount="300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30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fill="hold"/>
                                        <p:tgtEl>
                                          <p:spTgt spid="22"/>
                                        </p:tgtEl>
                                        <p:attrNameLst>
                                          <p:attrName>ppt_x</p:attrName>
                                        </p:attrNameLst>
                                      </p:cBhvr>
                                      <p:tavLst>
                                        <p:tav tm="0">
                                          <p:val>
                                            <p:strVal val="#ppt_x"/>
                                          </p:val>
                                        </p:tav>
                                        <p:tav tm="100000">
                                          <p:val>
                                            <p:strVal val="#ppt_x"/>
                                          </p:val>
                                        </p:tav>
                                      </p:tavLst>
                                    </p:anim>
                                    <p:anim calcmode="lin" valueType="num">
                                      <p:cBhvr additive="base">
                                        <p:cTn id="51" dur="500" fill="hold"/>
                                        <p:tgtEl>
                                          <p:spTgt spid="22"/>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500" fill="hold"/>
                                        <p:tgtEl>
                                          <p:spTgt spid="29"/>
                                        </p:tgtEl>
                                        <p:attrNameLst>
                                          <p:attrName>ppt_x</p:attrName>
                                        </p:attrNameLst>
                                      </p:cBhvr>
                                      <p:tavLst>
                                        <p:tav tm="0">
                                          <p:val>
                                            <p:strVal val="#ppt_x"/>
                                          </p:val>
                                        </p:tav>
                                        <p:tav tm="100000">
                                          <p:val>
                                            <p:strVal val="#ppt_x"/>
                                          </p:val>
                                        </p:tav>
                                      </p:tavLst>
                                    </p:anim>
                                    <p:anim calcmode="lin" valueType="num">
                                      <p:cBhvr additive="base">
                                        <p:cTn id="5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withEffect">
                                  <p:stCondLst>
                                    <p:cond delay="0"/>
                                  </p:stCondLst>
                                  <p:childTnLst>
                                    <p:cmd type="call" cmd="togglePause">
                                      <p:cBhvr>
                                        <p:cTn id="60" dur="1" fill="hold"/>
                                        <p:tgtEl>
                                          <p:spTgt spid="33"/>
                                        </p:tgtEl>
                                      </p:cBhvr>
                                    </p:cmd>
                                  </p:childTnLst>
                                </p:cTn>
                              </p:par>
                            </p:childTnLst>
                          </p:cTn>
                        </p:par>
                      </p:childTnLst>
                    </p:cTn>
                  </p:par>
                </p:childTnLst>
              </p:cTn>
              <p:nextCondLst>
                <p:cond evt="onClick" delay="0">
                  <p:tgtEl>
                    <p:spTgt spid="33"/>
                  </p:tgtEl>
                </p:cond>
              </p:nextCondLst>
            </p:seq>
            <p:video>
              <p:cMediaNode vol="1515" mute="1">
                <p:cTn id="61" fill="hold" display="0">
                  <p:stCondLst>
                    <p:cond delay="indefinite"/>
                  </p:stCondLst>
                </p:cTn>
                <p:tgtEl>
                  <p:spTgt spid="33"/>
                </p:tgtEl>
              </p:cMediaNode>
            </p:video>
          </p:childTnLst>
        </p:cTn>
      </p:par>
    </p:tnLst>
    <p:bldLst>
      <p:bldP spid="11" grpId="0"/>
      <p:bldP spid="22" grpId="0"/>
      <p:bldP spid="14" grpId="0"/>
      <p:bldP spid="14" grpId="1"/>
      <p:bldP spid="12" grpId="0"/>
      <p:bldP spid="29"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A2F9736-EA8D-8BF4-20DF-CB4239E69E0F}"/>
              </a:ext>
            </a:extLst>
          </p:cNvPr>
          <p:cNvSpPr/>
          <p:nvPr/>
        </p:nvSpPr>
        <p:spPr>
          <a:xfrm>
            <a:off x="0" y="229719"/>
            <a:ext cx="982639" cy="466318"/>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FDD24C67-F187-E48D-7E1E-9648DBF55E5A}"/>
              </a:ext>
            </a:extLst>
          </p:cNvPr>
          <p:cNvSpPr txBox="1"/>
          <p:nvPr/>
        </p:nvSpPr>
        <p:spPr>
          <a:xfrm>
            <a:off x="982635" y="155101"/>
            <a:ext cx="7512687" cy="615553"/>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Considerations of Photosensor Deployment Position</a:t>
            </a:r>
          </a:p>
          <a:p>
            <a:r>
              <a:rPr lang="en-US" altLang="zh-CN" sz="1400" dirty="0">
                <a:latin typeface="微软雅黑" panose="020B0503020204020204" pitchFamily="34" charset="-122"/>
                <a:ea typeface="微软雅黑" panose="020B0503020204020204" pitchFamily="34" charset="-122"/>
              </a:rPr>
              <a:t>Three considerations from luminous properties, brushing motion, and oral structure </a:t>
            </a:r>
            <a:endParaRPr lang="zh-CN" altLang="en-US" sz="1400"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03920850-0A99-4090-8F48-5F681FE3C53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
                    </a14:imgEffect>
                  </a14:imgLayer>
                </a14:imgProps>
              </a:ext>
            </a:extLst>
          </a:blip>
          <a:srcRect l="1006" t="7207" b="3540"/>
          <a:stretch/>
        </p:blipFill>
        <p:spPr>
          <a:xfrm>
            <a:off x="689561" y="1755922"/>
            <a:ext cx="3850960" cy="1289368"/>
          </a:xfrm>
          <a:prstGeom prst="rect">
            <a:avLst/>
          </a:prstGeom>
        </p:spPr>
      </p:pic>
      <p:pic>
        <p:nvPicPr>
          <p:cNvPr id="12" name="图片 11">
            <a:extLst>
              <a:ext uri="{FF2B5EF4-FFF2-40B4-BE49-F238E27FC236}">
                <a16:creationId xmlns:a16="http://schemas.microsoft.com/office/drawing/2014/main" id="{DF7EAF99-C87C-471B-A33F-C107AD03C59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3000"/>
                    </a14:imgEffect>
                  </a14:imgLayer>
                </a14:imgProps>
              </a:ext>
              <a:ext uri="{28A0092B-C50C-407E-A947-70E740481C1C}">
                <a14:useLocalDpi xmlns:a14="http://schemas.microsoft.com/office/drawing/2010/main" val="0"/>
              </a:ext>
            </a:extLst>
          </a:blip>
          <a:srcRect l="1799" t="1080" r="417" b="1485"/>
          <a:stretch/>
        </p:blipFill>
        <p:spPr>
          <a:xfrm>
            <a:off x="689561" y="3463662"/>
            <a:ext cx="4033853" cy="1201574"/>
          </a:xfrm>
          <a:prstGeom prst="rect">
            <a:avLst/>
          </a:prstGeom>
        </p:spPr>
      </p:pic>
      <p:pic>
        <p:nvPicPr>
          <p:cNvPr id="14" name="图片 13">
            <a:extLst>
              <a:ext uri="{FF2B5EF4-FFF2-40B4-BE49-F238E27FC236}">
                <a16:creationId xmlns:a16="http://schemas.microsoft.com/office/drawing/2014/main" id="{DB350599-77EC-4CBC-9CC0-E5D6C03C812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3000"/>
                    </a14:imgEffect>
                  </a14:imgLayer>
                </a14:imgProps>
              </a:ext>
            </a:extLst>
          </a:blip>
          <a:stretch>
            <a:fillRect/>
          </a:stretch>
        </p:blipFill>
        <p:spPr>
          <a:xfrm>
            <a:off x="7387484" y="3445327"/>
            <a:ext cx="2100202" cy="1201574"/>
          </a:xfrm>
          <a:prstGeom prst="rect">
            <a:avLst/>
          </a:prstGeom>
        </p:spPr>
      </p:pic>
      <p:pic>
        <p:nvPicPr>
          <p:cNvPr id="15" name="图片 14">
            <a:extLst>
              <a:ext uri="{FF2B5EF4-FFF2-40B4-BE49-F238E27FC236}">
                <a16:creationId xmlns:a16="http://schemas.microsoft.com/office/drawing/2014/main" id="{E3F75C7C-2368-4939-88E3-E10E7F5F1302}"/>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3000"/>
                    </a14:imgEffect>
                  </a14:imgLayer>
                </a14:imgProps>
              </a:ext>
            </a:extLst>
          </a:blip>
          <a:stretch>
            <a:fillRect/>
          </a:stretch>
        </p:blipFill>
        <p:spPr>
          <a:xfrm>
            <a:off x="1621148" y="5045768"/>
            <a:ext cx="2050415" cy="1455844"/>
          </a:xfrm>
          <a:prstGeom prst="rect">
            <a:avLst/>
          </a:prstGeom>
        </p:spPr>
      </p:pic>
      <p:pic>
        <p:nvPicPr>
          <p:cNvPr id="16" name="图片 15">
            <a:extLst>
              <a:ext uri="{FF2B5EF4-FFF2-40B4-BE49-F238E27FC236}">
                <a16:creationId xmlns:a16="http://schemas.microsoft.com/office/drawing/2014/main" id="{FBBD4832-D5ED-4A60-9494-D413A4AE689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3000"/>
                    </a14:imgEffect>
                  </a14:imgLayer>
                </a14:imgProps>
              </a:ext>
            </a:extLst>
          </a:blip>
          <a:srcRect l="2051" r="4098"/>
          <a:stretch/>
        </p:blipFill>
        <p:spPr>
          <a:xfrm>
            <a:off x="7301754" y="5051228"/>
            <a:ext cx="2271662" cy="1408588"/>
          </a:xfrm>
          <a:prstGeom prst="rect">
            <a:avLst/>
          </a:prstGeom>
        </p:spPr>
      </p:pic>
      <p:grpSp>
        <p:nvGrpSpPr>
          <p:cNvPr id="3" name="组合 2">
            <a:extLst>
              <a:ext uri="{FF2B5EF4-FFF2-40B4-BE49-F238E27FC236}">
                <a16:creationId xmlns:a16="http://schemas.microsoft.com/office/drawing/2014/main" id="{DF53168A-DB5A-4022-BE4B-EE61BBC55051}"/>
              </a:ext>
            </a:extLst>
          </p:cNvPr>
          <p:cNvGrpSpPr/>
          <p:nvPr/>
        </p:nvGrpSpPr>
        <p:grpSpPr>
          <a:xfrm>
            <a:off x="5052580" y="1767573"/>
            <a:ext cx="6620130" cy="1301601"/>
            <a:chOff x="4904324" y="1552711"/>
            <a:chExt cx="6620130" cy="1301601"/>
          </a:xfrm>
        </p:grpSpPr>
        <p:pic>
          <p:nvPicPr>
            <p:cNvPr id="9" name="图片 8">
              <a:extLst>
                <a:ext uri="{FF2B5EF4-FFF2-40B4-BE49-F238E27FC236}">
                  <a16:creationId xmlns:a16="http://schemas.microsoft.com/office/drawing/2014/main" id="{01CFAF97-ACE2-4138-93D0-62CD1D99F1DC}"/>
                </a:ext>
              </a:extLst>
            </p:cNvPr>
            <p:cNvPicPr>
              <a:picLocks noChangeAspect="1"/>
            </p:cNvPicPr>
            <p:nvPr/>
          </p:nvPicPr>
          <p:blipFill rotWithShape="1">
            <a:blip r:embed="rId13"/>
            <a:srcRect l="688" t="2175" r="450" b="1207"/>
            <a:stretch/>
          </p:blipFill>
          <p:spPr>
            <a:xfrm>
              <a:off x="4904324" y="1552711"/>
              <a:ext cx="6620130" cy="1301601"/>
            </a:xfrm>
            <a:prstGeom prst="rect">
              <a:avLst/>
            </a:prstGeom>
          </p:spPr>
        </p:pic>
        <p:sp>
          <p:nvSpPr>
            <p:cNvPr id="17" name="文本框 16">
              <a:extLst>
                <a:ext uri="{FF2B5EF4-FFF2-40B4-BE49-F238E27FC236}">
                  <a16:creationId xmlns:a16="http://schemas.microsoft.com/office/drawing/2014/main" id="{71605832-CC99-4A44-BE70-9AED8A8FFBEC}"/>
                </a:ext>
              </a:extLst>
            </p:cNvPr>
            <p:cNvSpPr txBox="1"/>
            <p:nvPr/>
          </p:nvSpPr>
          <p:spPr>
            <a:xfrm>
              <a:off x="6560820" y="1564895"/>
              <a:ext cx="449580" cy="369332"/>
            </a:xfrm>
            <a:prstGeom prst="rect">
              <a:avLst/>
            </a:prstGeom>
            <a:noFill/>
          </p:spPr>
          <p:txBody>
            <a:bodyPr wrap="square">
              <a:spAutoFit/>
            </a:bodyPr>
            <a:lstStyle/>
            <a:p>
              <a:r>
                <a:rPr lang="zh-CN" altLang="en-US" dirty="0">
                  <a:solidFill>
                    <a:schemeClr val="tx1"/>
                  </a:solidFill>
                  <a:latin typeface="Arial" panose="020B0604020202020204" pitchFamily="34" charset="0"/>
                  <a:cs typeface="Arial" panose="020B0604020202020204" pitchFamily="34" charset="0"/>
                </a:rPr>
                <a:t>✔</a:t>
              </a:r>
              <a:endParaRPr lang="zh-CN" altLang="en-US" dirty="0"/>
            </a:p>
          </p:txBody>
        </p:sp>
        <p:sp>
          <p:nvSpPr>
            <p:cNvPr id="18" name="文本框 17">
              <a:extLst>
                <a:ext uri="{FF2B5EF4-FFF2-40B4-BE49-F238E27FC236}">
                  <a16:creationId xmlns:a16="http://schemas.microsoft.com/office/drawing/2014/main" id="{AA8E2BC3-9238-4066-B383-1C8A6012AF86}"/>
                </a:ext>
              </a:extLst>
            </p:cNvPr>
            <p:cNvSpPr txBox="1"/>
            <p:nvPr/>
          </p:nvSpPr>
          <p:spPr>
            <a:xfrm>
              <a:off x="8754905" y="1555987"/>
              <a:ext cx="449580" cy="369332"/>
            </a:xfrm>
            <a:prstGeom prst="rect">
              <a:avLst/>
            </a:prstGeom>
            <a:noFill/>
          </p:spPr>
          <p:txBody>
            <a:bodyPr wrap="square">
              <a:spAutoFit/>
            </a:bodyPr>
            <a:lstStyle/>
            <a:p>
              <a:r>
                <a:rPr lang="zh-CN" altLang="en-US" dirty="0">
                  <a:solidFill>
                    <a:schemeClr val="tx1"/>
                  </a:solidFill>
                  <a:latin typeface="Arial" panose="020B0604020202020204" pitchFamily="34" charset="0"/>
                  <a:cs typeface="Arial" panose="020B0604020202020204" pitchFamily="34" charset="0"/>
                </a:rPr>
                <a:t>❌</a:t>
              </a:r>
              <a:endParaRPr lang="zh-CN" altLang="en-US" dirty="0"/>
            </a:p>
          </p:txBody>
        </p:sp>
        <p:sp>
          <p:nvSpPr>
            <p:cNvPr id="19" name="文本框 18">
              <a:extLst>
                <a:ext uri="{FF2B5EF4-FFF2-40B4-BE49-F238E27FC236}">
                  <a16:creationId xmlns:a16="http://schemas.microsoft.com/office/drawing/2014/main" id="{3B689C84-C6E6-491A-966D-8FA65F2C4CE5}"/>
                </a:ext>
              </a:extLst>
            </p:cNvPr>
            <p:cNvSpPr txBox="1"/>
            <p:nvPr/>
          </p:nvSpPr>
          <p:spPr>
            <a:xfrm>
              <a:off x="10973037" y="1552900"/>
              <a:ext cx="449580" cy="369332"/>
            </a:xfrm>
            <a:prstGeom prst="rect">
              <a:avLst/>
            </a:prstGeom>
            <a:noFill/>
          </p:spPr>
          <p:txBody>
            <a:bodyPr wrap="square">
              <a:spAutoFit/>
            </a:bodyPr>
            <a:lstStyle/>
            <a:p>
              <a:r>
                <a:rPr lang="zh-CN" altLang="en-US" dirty="0">
                  <a:solidFill>
                    <a:schemeClr val="tx1"/>
                  </a:solidFill>
                  <a:latin typeface="Arial" panose="020B0604020202020204" pitchFamily="34" charset="0"/>
                  <a:cs typeface="Arial" panose="020B0604020202020204" pitchFamily="34" charset="0"/>
                </a:rPr>
                <a:t>❌</a:t>
              </a:r>
              <a:endParaRPr lang="zh-CN" altLang="en-US" dirty="0"/>
            </a:p>
          </p:txBody>
        </p:sp>
      </p:grpSp>
      <p:sp>
        <p:nvSpPr>
          <p:cNvPr id="23" name="文本框 22">
            <a:extLst>
              <a:ext uri="{FF2B5EF4-FFF2-40B4-BE49-F238E27FC236}">
                <a16:creationId xmlns:a16="http://schemas.microsoft.com/office/drawing/2014/main" id="{1C2BBFE4-DC43-47CF-B3BA-E5B82C113FB0}"/>
              </a:ext>
            </a:extLst>
          </p:cNvPr>
          <p:cNvSpPr txBox="1"/>
          <p:nvPr/>
        </p:nvSpPr>
        <p:spPr>
          <a:xfrm>
            <a:off x="628848" y="1408302"/>
            <a:ext cx="4309716" cy="338554"/>
          </a:xfrm>
          <a:prstGeom prst="rect">
            <a:avLst/>
          </a:prstGeom>
          <a:noFill/>
        </p:spPr>
        <p:txBody>
          <a:bodyPr wrap="square">
            <a:spAutoFit/>
          </a:bodyPr>
          <a:lstStyle/>
          <a:p>
            <a:r>
              <a:rPr lang="en-US" altLang="zh-CN" sz="1600" b="1" dirty="0">
                <a:latin typeface="微软雅黑" panose="020B0503020204020204" pitchFamily="34" charset="-122"/>
                <a:ea typeface="微软雅黑" panose="020B0503020204020204" pitchFamily="34" charset="-122"/>
              </a:rPr>
              <a:t>01:</a:t>
            </a:r>
            <a:r>
              <a:rPr lang="zh-CN" altLang="en-US" sz="1600" b="1" dirty="0">
                <a:latin typeface="微软雅黑" panose="020B0503020204020204" pitchFamily="34" charset="-122"/>
                <a:ea typeface="微软雅黑" panose="020B0503020204020204" pitchFamily="34" charset="-122"/>
              </a:rPr>
              <a:t> </a:t>
            </a:r>
            <a:r>
              <a:rPr lang="en-US" altLang="zh-CN" sz="1600" b="1" dirty="0">
                <a:solidFill>
                  <a:srgbClr val="7030A0"/>
                </a:solidFill>
                <a:latin typeface="微软雅黑" panose="020B0503020204020204" pitchFamily="34" charset="-122"/>
                <a:ea typeface="微软雅黑" panose="020B0503020204020204" pitchFamily="34" charset="-122"/>
              </a:rPr>
              <a:t>Luminous</a:t>
            </a:r>
            <a:r>
              <a:rPr lang="zh-CN" altLang="en-US" sz="1600" b="1" dirty="0">
                <a:solidFill>
                  <a:srgbClr val="7030A0"/>
                </a:solidFill>
                <a:latin typeface="微软雅黑" panose="020B0503020204020204" pitchFamily="34" charset="-122"/>
                <a:ea typeface="微软雅黑" panose="020B0503020204020204" pitchFamily="34" charset="-122"/>
              </a:rPr>
              <a:t> </a:t>
            </a:r>
            <a:r>
              <a:rPr lang="en-US" altLang="zh-CN" sz="1600" b="1" dirty="0">
                <a:solidFill>
                  <a:srgbClr val="7030A0"/>
                </a:solidFill>
                <a:latin typeface="微软雅黑" panose="020B0503020204020204" pitchFamily="34" charset="-122"/>
                <a:ea typeface="微软雅黑" panose="020B0503020204020204" pitchFamily="34" charset="-122"/>
              </a:rPr>
              <a:t>properties </a:t>
            </a:r>
            <a:endParaRPr lang="zh-CN" altLang="en-US" sz="1600" dirty="0">
              <a:solidFill>
                <a:srgbClr val="7030A0"/>
              </a:solidFill>
            </a:endParaRPr>
          </a:p>
        </p:txBody>
      </p:sp>
      <p:cxnSp>
        <p:nvCxnSpPr>
          <p:cNvPr id="31" name="直接连接符 30">
            <a:extLst>
              <a:ext uri="{FF2B5EF4-FFF2-40B4-BE49-F238E27FC236}">
                <a16:creationId xmlns:a16="http://schemas.microsoft.com/office/drawing/2014/main" id="{5577ADDD-FFB6-4289-B121-4BAAFA353311}"/>
              </a:ext>
            </a:extLst>
          </p:cNvPr>
          <p:cNvCxnSpPr>
            <a:cxnSpLocks/>
          </p:cNvCxnSpPr>
          <p:nvPr/>
        </p:nvCxnSpPr>
        <p:spPr>
          <a:xfrm>
            <a:off x="4934118" y="1400682"/>
            <a:ext cx="1" cy="517559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3A6C3587-EACA-4734-B6DC-28DB5EBFF0B6}"/>
              </a:ext>
            </a:extLst>
          </p:cNvPr>
          <p:cNvCxnSpPr/>
          <p:nvPr/>
        </p:nvCxnSpPr>
        <p:spPr>
          <a:xfrm>
            <a:off x="513680" y="3166348"/>
            <a:ext cx="111600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8B964925-1E0E-4B24-9206-5FEEC051874B}"/>
              </a:ext>
            </a:extLst>
          </p:cNvPr>
          <p:cNvCxnSpPr/>
          <p:nvPr/>
        </p:nvCxnSpPr>
        <p:spPr>
          <a:xfrm>
            <a:off x="516000" y="4752959"/>
            <a:ext cx="111600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3CF4EAB1-09FB-438E-A0B3-4BF79A9B878F}"/>
              </a:ext>
            </a:extLst>
          </p:cNvPr>
          <p:cNvCxnSpPr/>
          <p:nvPr/>
        </p:nvCxnSpPr>
        <p:spPr>
          <a:xfrm>
            <a:off x="516000" y="1407717"/>
            <a:ext cx="111600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AD9EAA4F-D56B-481C-8099-1441624A902F}"/>
              </a:ext>
            </a:extLst>
          </p:cNvPr>
          <p:cNvCxnSpPr/>
          <p:nvPr/>
        </p:nvCxnSpPr>
        <p:spPr>
          <a:xfrm>
            <a:off x="516220" y="6576280"/>
            <a:ext cx="111600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CF702C79-A541-44C2-89B5-D18F66B28C2C}"/>
              </a:ext>
            </a:extLst>
          </p:cNvPr>
          <p:cNvSpPr/>
          <p:nvPr/>
        </p:nvSpPr>
        <p:spPr>
          <a:xfrm>
            <a:off x="4998252" y="3152933"/>
            <a:ext cx="6675428" cy="159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矩形 38">
            <a:extLst>
              <a:ext uri="{FF2B5EF4-FFF2-40B4-BE49-F238E27FC236}">
                <a16:creationId xmlns:a16="http://schemas.microsoft.com/office/drawing/2014/main" id="{A027934B-DABE-4B09-AEB7-9AC6A9C8B8F9}"/>
              </a:ext>
            </a:extLst>
          </p:cNvPr>
          <p:cNvSpPr/>
          <p:nvPr/>
        </p:nvSpPr>
        <p:spPr>
          <a:xfrm>
            <a:off x="4934118" y="4754332"/>
            <a:ext cx="6739562" cy="1803802"/>
          </a:xfrm>
          <a:prstGeom prst="rect">
            <a:avLst/>
          </a:prstGeom>
          <a:solidFill>
            <a:srgbClr val="652B91">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矩形 39">
            <a:extLst>
              <a:ext uri="{FF2B5EF4-FFF2-40B4-BE49-F238E27FC236}">
                <a16:creationId xmlns:a16="http://schemas.microsoft.com/office/drawing/2014/main" id="{D52C8B35-8CDA-4276-852A-9EB58649644A}"/>
              </a:ext>
            </a:extLst>
          </p:cNvPr>
          <p:cNvSpPr/>
          <p:nvPr/>
        </p:nvSpPr>
        <p:spPr>
          <a:xfrm>
            <a:off x="513680" y="3174635"/>
            <a:ext cx="4424884" cy="1568197"/>
          </a:xfrm>
          <a:prstGeom prst="rect">
            <a:avLst/>
          </a:prstGeom>
          <a:solidFill>
            <a:srgbClr val="652B91">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矩形 37">
            <a:extLst>
              <a:ext uri="{FF2B5EF4-FFF2-40B4-BE49-F238E27FC236}">
                <a16:creationId xmlns:a16="http://schemas.microsoft.com/office/drawing/2014/main" id="{8D7F6FC3-EF6F-495C-B4AC-396D5C199F51}"/>
              </a:ext>
            </a:extLst>
          </p:cNvPr>
          <p:cNvSpPr/>
          <p:nvPr/>
        </p:nvSpPr>
        <p:spPr>
          <a:xfrm>
            <a:off x="4934118" y="1415337"/>
            <a:ext cx="6737022" cy="1737158"/>
          </a:xfrm>
          <a:prstGeom prst="rect">
            <a:avLst/>
          </a:prstGeom>
          <a:solidFill>
            <a:srgbClr val="652B91">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a:extLst>
              <a:ext uri="{FF2B5EF4-FFF2-40B4-BE49-F238E27FC236}">
                <a16:creationId xmlns:a16="http://schemas.microsoft.com/office/drawing/2014/main" id="{4C013242-5A38-40B2-9B73-6C3D7FB90714}"/>
              </a:ext>
            </a:extLst>
          </p:cNvPr>
          <p:cNvSpPr txBox="1"/>
          <p:nvPr/>
        </p:nvSpPr>
        <p:spPr>
          <a:xfrm>
            <a:off x="5078810" y="1413529"/>
            <a:ext cx="6672007" cy="338554"/>
          </a:xfrm>
          <a:prstGeom prst="rect">
            <a:avLst/>
          </a:prstGeom>
          <a:noFill/>
        </p:spPr>
        <p:txBody>
          <a:bodyPr wrap="square">
            <a:spAutoFit/>
          </a:bodyPr>
          <a:lstStyle/>
          <a:p>
            <a:r>
              <a:rPr lang="en-US" altLang="zh-CN" sz="1600" b="1" dirty="0">
                <a:latin typeface="微软雅黑" panose="020B0503020204020204" pitchFamily="34" charset="-122"/>
                <a:ea typeface="微软雅黑" panose="020B0503020204020204" pitchFamily="34" charset="-122"/>
              </a:rPr>
              <a:t>01:</a:t>
            </a:r>
            <a:r>
              <a:rPr lang="zh-CN" altLang="en-US" sz="1600" b="1" dirty="0">
                <a:latin typeface="微软雅黑" panose="020B0503020204020204" pitchFamily="34" charset="-122"/>
                <a:ea typeface="微软雅黑" panose="020B0503020204020204" pitchFamily="34" charset="-122"/>
              </a:rPr>
              <a:t> </a:t>
            </a:r>
            <a:r>
              <a:rPr lang="en-US" altLang="zh-CN" sz="1600" b="1" dirty="0">
                <a:solidFill>
                  <a:srgbClr val="7030A0"/>
                </a:solidFill>
                <a:latin typeface="微软雅黑" panose="020B0503020204020204" pitchFamily="34" charset="-122"/>
                <a:ea typeface="微软雅黑" panose="020B0503020204020204" pitchFamily="34" charset="-122"/>
              </a:rPr>
              <a:t>Deploying the sensor to the toothbrush head’s side</a:t>
            </a:r>
            <a:endParaRPr lang="zh-CN" altLang="en-US" sz="1600" b="1" dirty="0">
              <a:solidFill>
                <a:srgbClr val="7030A0"/>
              </a:solidFill>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5C556148-3F0C-4299-8FE1-A8647321CC9E}"/>
              </a:ext>
            </a:extLst>
          </p:cNvPr>
          <p:cNvSpPr txBox="1"/>
          <p:nvPr/>
        </p:nvSpPr>
        <p:spPr>
          <a:xfrm>
            <a:off x="640135" y="3151108"/>
            <a:ext cx="4089627" cy="338554"/>
          </a:xfrm>
          <a:prstGeom prst="rect">
            <a:avLst/>
          </a:prstGeom>
          <a:noFill/>
        </p:spPr>
        <p:txBody>
          <a:bodyPr wrap="square">
            <a:spAutoFit/>
          </a:bodyPr>
          <a:lstStyle>
            <a:defPPr>
              <a:defRPr lang="zh-CN"/>
            </a:defPPr>
            <a:lvl1pPr>
              <a:defRPr b="1">
                <a:solidFill>
                  <a:srgbClr val="7030A0"/>
                </a:solidFill>
                <a:latin typeface="微软雅黑" panose="020B0503020204020204" pitchFamily="34" charset="-122"/>
                <a:ea typeface="微软雅黑" panose="020B0503020204020204" pitchFamily="34" charset="-122"/>
              </a:defRPr>
            </a:lvl1pPr>
          </a:lstStyle>
          <a:p>
            <a:r>
              <a:rPr lang="en-US" altLang="zh-CN" sz="1600" dirty="0">
                <a:solidFill>
                  <a:schemeClr val="tx1"/>
                </a:solidFill>
              </a:rPr>
              <a:t>02:</a:t>
            </a:r>
            <a:r>
              <a:rPr lang="zh-CN" altLang="en-US" sz="1600" dirty="0">
                <a:solidFill>
                  <a:schemeClr val="tx1"/>
                </a:solidFill>
              </a:rPr>
              <a:t> </a:t>
            </a:r>
            <a:r>
              <a:rPr lang="en-US" altLang="zh-CN" sz="1600" dirty="0"/>
              <a:t>Brushing</a:t>
            </a:r>
            <a:r>
              <a:rPr lang="zh-CN" altLang="en-US" sz="1600" dirty="0"/>
              <a:t> </a:t>
            </a:r>
            <a:r>
              <a:rPr lang="en-US" altLang="zh-CN" sz="1600" dirty="0"/>
              <a:t>directions </a:t>
            </a:r>
            <a:endParaRPr lang="zh-CN" altLang="en-US" sz="1600" dirty="0"/>
          </a:p>
        </p:txBody>
      </p:sp>
      <p:sp>
        <p:nvSpPr>
          <p:cNvPr id="25" name="文本框 22">
            <a:extLst>
              <a:ext uri="{FF2B5EF4-FFF2-40B4-BE49-F238E27FC236}">
                <a16:creationId xmlns:a16="http://schemas.microsoft.com/office/drawing/2014/main" id="{1C2BBFE4-DC43-47CF-B3BA-E5B82C113FB0}"/>
              </a:ext>
            </a:extLst>
          </p:cNvPr>
          <p:cNvSpPr txBox="1"/>
          <p:nvPr/>
        </p:nvSpPr>
        <p:spPr>
          <a:xfrm>
            <a:off x="640134" y="4745339"/>
            <a:ext cx="5257746" cy="338554"/>
          </a:xfrm>
          <a:prstGeom prst="rect">
            <a:avLst/>
          </a:prstGeom>
          <a:noFill/>
        </p:spPr>
        <p:txBody>
          <a:bodyPr wrap="square">
            <a:spAutoFit/>
          </a:bodyPr>
          <a:lstStyle>
            <a:defPPr>
              <a:defRPr lang="zh-CN"/>
            </a:defPPr>
            <a:lvl1pPr>
              <a:defRPr b="1">
                <a:solidFill>
                  <a:srgbClr val="7030A0"/>
                </a:solidFill>
                <a:latin typeface="微软雅黑" panose="020B0503020204020204" pitchFamily="34" charset="-122"/>
                <a:ea typeface="微软雅黑" panose="020B0503020204020204" pitchFamily="3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chemeClr val="tx1"/>
                </a:solidFill>
              </a:rPr>
              <a:t>03:</a:t>
            </a:r>
            <a:r>
              <a:rPr lang="en-US" altLang="zh-CN" sz="1600" dirty="0"/>
              <a:t> Symmetrical</a:t>
            </a:r>
            <a:r>
              <a:rPr lang="zh-CN" altLang="en-US" sz="1600" dirty="0"/>
              <a:t> </a:t>
            </a:r>
            <a:r>
              <a:rPr lang="en-US" altLang="zh-CN" sz="1600" dirty="0"/>
              <a:t>oral structure </a:t>
            </a:r>
            <a:endParaRPr lang="zh-CN" altLang="en-US" sz="1600" dirty="0"/>
          </a:p>
        </p:txBody>
      </p:sp>
      <p:sp>
        <p:nvSpPr>
          <p:cNvPr id="30" name="文本框 29">
            <a:extLst>
              <a:ext uri="{FF2B5EF4-FFF2-40B4-BE49-F238E27FC236}">
                <a16:creationId xmlns:a16="http://schemas.microsoft.com/office/drawing/2014/main" id="{57ECE671-075E-4F3B-A8D2-AF815D094F08}"/>
              </a:ext>
            </a:extLst>
          </p:cNvPr>
          <p:cNvSpPr txBox="1"/>
          <p:nvPr/>
        </p:nvSpPr>
        <p:spPr>
          <a:xfrm>
            <a:off x="5090964" y="3159532"/>
            <a:ext cx="7238196" cy="584775"/>
          </a:xfrm>
          <a:prstGeom prst="rect">
            <a:avLst/>
          </a:prstGeom>
          <a:noFill/>
        </p:spPr>
        <p:txBody>
          <a:bodyPr wrap="square">
            <a:spAutoFit/>
          </a:bodyPr>
          <a:lstStyle/>
          <a:p>
            <a:r>
              <a:rPr lang="en-US" altLang="zh-CN" sz="1600" b="1" dirty="0">
                <a:latin typeface="微软雅黑" panose="020B0503020204020204" pitchFamily="34" charset="-122"/>
                <a:ea typeface="微软雅黑" panose="020B0503020204020204" pitchFamily="34" charset="-122"/>
              </a:rPr>
              <a:t>02:</a:t>
            </a:r>
            <a:r>
              <a:rPr lang="zh-CN" altLang="en-US" sz="1600" b="1" dirty="0">
                <a:latin typeface="微软雅黑" panose="020B0503020204020204" pitchFamily="34" charset="-122"/>
                <a:ea typeface="微软雅黑" panose="020B0503020204020204" pitchFamily="34" charset="-122"/>
              </a:rPr>
              <a:t> </a:t>
            </a:r>
            <a:r>
              <a:rPr lang="en-US" altLang="zh-CN" sz="1600" b="1" dirty="0">
                <a:solidFill>
                  <a:srgbClr val="7030A0"/>
                </a:solidFill>
                <a:latin typeface="微软雅黑" panose="020B0503020204020204" pitchFamily="34" charset="-122"/>
                <a:ea typeface="微软雅黑" panose="020B0503020204020204" pitchFamily="34" charset="-122"/>
              </a:rPr>
              <a:t>Deploying the sensor at the intersection of two brushing directions</a:t>
            </a:r>
            <a:endParaRPr lang="zh-CN" altLang="en-US" sz="1600" b="1" dirty="0">
              <a:solidFill>
                <a:srgbClr val="7030A0"/>
              </a:solidFill>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0A3FE200-6B99-4545-85AE-860D01C01F19}"/>
              </a:ext>
            </a:extLst>
          </p:cNvPr>
          <p:cNvSpPr txBox="1"/>
          <p:nvPr/>
        </p:nvSpPr>
        <p:spPr>
          <a:xfrm>
            <a:off x="5094050" y="4767532"/>
            <a:ext cx="6816010" cy="338554"/>
          </a:xfrm>
          <a:prstGeom prst="rect">
            <a:avLst/>
          </a:prstGeom>
          <a:noFill/>
        </p:spPr>
        <p:txBody>
          <a:bodyPr wrap="square">
            <a:spAutoFit/>
          </a:bodyPr>
          <a:lstStyle/>
          <a:p>
            <a:r>
              <a:rPr lang="en-US" altLang="zh-CN" sz="1600" b="1" dirty="0">
                <a:latin typeface="微软雅黑" panose="020B0503020204020204" pitchFamily="34" charset="-122"/>
                <a:ea typeface="微软雅黑" panose="020B0503020204020204" pitchFamily="34" charset="-122"/>
              </a:rPr>
              <a:t>03:</a:t>
            </a:r>
            <a:r>
              <a:rPr lang="zh-CN" altLang="en-US" sz="1600" b="1" dirty="0">
                <a:latin typeface="微软雅黑" panose="020B0503020204020204" pitchFamily="34" charset="-122"/>
                <a:ea typeface="微软雅黑" panose="020B0503020204020204" pitchFamily="34" charset="-122"/>
              </a:rPr>
              <a:t> </a:t>
            </a:r>
            <a:r>
              <a:rPr lang="en-US" altLang="zh-CN" sz="1600" b="1" dirty="0">
                <a:solidFill>
                  <a:srgbClr val="7030A0"/>
                </a:solidFill>
                <a:latin typeface="微软雅黑" panose="020B0503020204020204" pitchFamily="34" charset="-122"/>
                <a:ea typeface="微软雅黑" panose="020B0503020204020204" pitchFamily="34" charset="-122"/>
              </a:rPr>
              <a:t>Deploying 2 sensors with different addresses on both sides</a:t>
            </a:r>
            <a:endParaRPr lang="zh-CN" altLang="en-US" sz="1600" b="1" dirty="0">
              <a:solidFill>
                <a:srgbClr val="7030A0"/>
              </a:solidFill>
              <a:latin typeface="微软雅黑" panose="020B0503020204020204" pitchFamily="34" charset="-122"/>
              <a:ea typeface="微软雅黑" panose="020B0503020204020204" pitchFamily="34" charset="-122"/>
            </a:endParaRPr>
          </a:p>
        </p:txBody>
      </p:sp>
      <p:sp>
        <p:nvSpPr>
          <p:cNvPr id="44" name="文本框 43">
            <a:extLst>
              <a:ext uri="{FF2B5EF4-FFF2-40B4-BE49-F238E27FC236}">
                <a16:creationId xmlns:a16="http://schemas.microsoft.com/office/drawing/2014/main" id="{D186E070-D520-4D75-9685-635320C056B2}"/>
              </a:ext>
            </a:extLst>
          </p:cNvPr>
          <p:cNvSpPr txBox="1"/>
          <p:nvPr/>
        </p:nvSpPr>
        <p:spPr>
          <a:xfrm>
            <a:off x="574640" y="1020436"/>
            <a:ext cx="1980802" cy="369332"/>
          </a:xfrm>
          <a:prstGeom prst="rect">
            <a:avLst/>
          </a:prstGeom>
          <a:noFill/>
        </p:spPr>
        <p:txBody>
          <a:bodyPr wrap="square">
            <a:spAutoFit/>
          </a:bodyPr>
          <a:lstStyle/>
          <a:p>
            <a:r>
              <a:rPr lang="en-US" altLang="zh-CN" b="1" dirty="0">
                <a:latin typeface="微软雅黑" panose="020B0503020204020204" pitchFamily="34" charset="-122"/>
                <a:ea typeface="微软雅黑" panose="020B0503020204020204" pitchFamily="34" charset="-122"/>
              </a:rPr>
              <a:t>Consideration. </a:t>
            </a:r>
            <a:endParaRPr lang="zh-CN" altLang="en-US" dirty="0"/>
          </a:p>
        </p:txBody>
      </p:sp>
      <p:sp>
        <p:nvSpPr>
          <p:cNvPr id="45" name="文本框 44">
            <a:extLst>
              <a:ext uri="{FF2B5EF4-FFF2-40B4-BE49-F238E27FC236}">
                <a16:creationId xmlns:a16="http://schemas.microsoft.com/office/drawing/2014/main" id="{16330DA4-1C48-4D10-8F5F-259062CA50F3}"/>
              </a:ext>
            </a:extLst>
          </p:cNvPr>
          <p:cNvSpPr txBox="1"/>
          <p:nvPr/>
        </p:nvSpPr>
        <p:spPr>
          <a:xfrm>
            <a:off x="4987272" y="1018995"/>
            <a:ext cx="3042285" cy="369332"/>
          </a:xfrm>
          <a:prstGeom prst="rect">
            <a:avLst/>
          </a:prstGeom>
          <a:noFill/>
        </p:spPr>
        <p:txBody>
          <a:bodyPr wrap="square">
            <a:spAutoFit/>
          </a:bodyPr>
          <a:lstStyle/>
          <a:p>
            <a:r>
              <a:rPr lang="en-US" altLang="zh-CN" b="1" dirty="0">
                <a:latin typeface="微软雅黑" panose="020B0503020204020204" pitchFamily="34" charset="-122"/>
                <a:ea typeface="微软雅黑" panose="020B0503020204020204" pitchFamily="34" charset="-122"/>
              </a:rPr>
              <a:t>Design. </a:t>
            </a:r>
            <a:endParaRPr lang="zh-CN" altLang="en-US" dirty="0"/>
          </a:p>
        </p:txBody>
      </p:sp>
      <p:sp>
        <p:nvSpPr>
          <p:cNvPr id="46" name="矩形 45">
            <a:extLst>
              <a:ext uri="{FF2B5EF4-FFF2-40B4-BE49-F238E27FC236}">
                <a16:creationId xmlns:a16="http://schemas.microsoft.com/office/drawing/2014/main" id="{3AF3965F-4C09-4CEA-93CB-BD8E573AAF6A}"/>
              </a:ext>
            </a:extLst>
          </p:cNvPr>
          <p:cNvSpPr/>
          <p:nvPr/>
        </p:nvSpPr>
        <p:spPr>
          <a:xfrm>
            <a:off x="538640" y="1086624"/>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C82A49E9-5E2F-48E9-B7E3-BC7E0F2AC153}"/>
              </a:ext>
            </a:extLst>
          </p:cNvPr>
          <p:cNvSpPr/>
          <p:nvPr/>
        </p:nvSpPr>
        <p:spPr>
          <a:xfrm>
            <a:off x="4951272" y="1092791"/>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49624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1000"/>
                                        <p:tgtEl>
                                          <p:spTgt spid="36"/>
                                        </p:tgtEl>
                                      </p:cBhvr>
                                    </p:animEffect>
                                    <p:anim calcmode="lin" valueType="num">
                                      <p:cBhvr>
                                        <p:cTn id="50" dur="1000" fill="hold"/>
                                        <p:tgtEl>
                                          <p:spTgt spid="36"/>
                                        </p:tgtEl>
                                        <p:attrNameLst>
                                          <p:attrName>ppt_x</p:attrName>
                                        </p:attrNameLst>
                                      </p:cBhvr>
                                      <p:tavLst>
                                        <p:tav tm="0">
                                          <p:val>
                                            <p:strVal val="#ppt_x"/>
                                          </p:val>
                                        </p:tav>
                                        <p:tav tm="100000">
                                          <p:val>
                                            <p:strVal val="#ppt_x"/>
                                          </p:val>
                                        </p:tav>
                                      </p:tavLst>
                                    </p:anim>
                                    <p:anim calcmode="lin" valueType="num">
                                      <p:cBhvr>
                                        <p:cTn id="51" dur="1000" fill="hold"/>
                                        <p:tgtEl>
                                          <p:spTgt spid="3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1000"/>
                                        <p:tgtEl>
                                          <p:spTgt spid="25"/>
                                        </p:tgtEl>
                                      </p:cBhvr>
                                    </p:animEffect>
                                    <p:anim calcmode="lin" valueType="num">
                                      <p:cBhvr>
                                        <p:cTn id="55" dur="1000" fill="hold"/>
                                        <p:tgtEl>
                                          <p:spTgt spid="25"/>
                                        </p:tgtEl>
                                        <p:attrNameLst>
                                          <p:attrName>ppt_x</p:attrName>
                                        </p:attrNameLst>
                                      </p:cBhvr>
                                      <p:tavLst>
                                        <p:tav tm="0">
                                          <p:val>
                                            <p:strVal val="#ppt_x"/>
                                          </p:val>
                                        </p:tav>
                                        <p:tav tm="100000">
                                          <p:val>
                                            <p:strVal val="#ppt_x"/>
                                          </p:val>
                                        </p:tav>
                                      </p:tavLst>
                                    </p:anim>
                                    <p:anim calcmode="lin" valueType="num">
                                      <p:cBhvr>
                                        <p:cTn id="56" dur="1000" fill="hold"/>
                                        <p:tgtEl>
                                          <p:spTgt spid="2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1000"/>
                                        <p:tgtEl>
                                          <p:spTgt spid="39"/>
                                        </p:tgtEl>
                                      </p:cBhvr>
                                    </p:animEffect>
                                    <p:anim calcmode="lin" valueType="num">
                                      <p:cBhvr>
                                        <p:cTn id="65" dur="1000" fill="hold"/>
                                        <p:tgtEl>
                                          <p:spTgt spid="39"/>
                                        </p:tgtEl>
                                        <p:attrNameLst>
                                          <p:attrName>ppt_x</p:attrName>
                                        </p:attrNameLst>
                                      </p:cBhvr>
                                      <p:tavLst>
                                        <p:tav tm="0">
                                          <p:val>
                                            <p:strVal val="#ppt_x"/>
                                          </p:val>
                                        </p:tav>
                                        <p:tav tm="100000">
                                          <p:val>
                                            <p:strVal val="#ppt_x"/>
                                          </p:val>
                                        </p:tav>
                                      </p:tavLst>
                                    </p:anim>
                                    <p:anim calcmode="lin" valueType="num">
                                      <p:cBhvr>
                                        <p:cTn id="6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24" grpId="0"/>
      <p:bldP spid="25" grpId="0"/>
      <p:bldP spid="30"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29719"/>
            <a:ext cx="982639" cy="466318"/>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982636" y="155101"/>
            <a:ext cx="5433404" cy="615553"/>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Channel Model &amp; Numerical Simulation</a:t>
            </a:r>
          </a:p>
          <a:p>
            <a:r>
              <a:rPr lang="en-US" altLang="zh-CN" sz="1400" dirty="0">
                <a:latin typeface="微软雅黑" panose="020B0503020204020204" pitchFamily="34" charset="-122"/>
                <a:ea typeface="微软雅黑" panose="020B0503020204020204" pitchFamily="34" charset="-122"/>
              </a:rPr>
              <a:t>Working principle and theoretical feasibility</a:t>
            </a:r>
            <a:endParaRPr lang="zh-CN" altLang="en-US" sz="14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669325" y="1353482"/>
            <a:ext cx="6632588"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Light channel model and dynamic light intensity function. </a:t>
            </a:r>
            <a:endParaRPr lang="zh-CN" altLang="en-US" dirty="0">
              <a:latin typeface="微软雅黑" panose="020B0503020204020204" pitchFamily="34" charset="-122"/>
              <a:ea typeface="微软雅黑" panose="020B0503020204020204" pitchFamily="34" charset="-122"/>
            </a:endParaRPr>
          </a:p>
        </p:txBody>
      </p:sp>
      <p:sp>
        <p:nvSpPr>
          <p:cNvPr id="15" name="矩形 14"/>
          <p:cNvSpPr/>
          <p:nvPr/>
        </p:nvSpPr>
        <p:spPr>
          <a:xfrm>
            <a:off x="597325" y="1430148"/>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2605D038-2609-4A7B-9863-E0FA4E784F3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Lst>
          </a:blip>
          <a:stretch>
            <a:fillRect/>
          </a:stretch>
        </p:blipFill>
        <p:spPr>
          <a:xfrm>
            <a:off x="644043" y="1968377"/>
            <a:ext cx="6657870" cy="1794777"/>
          </a:xfrm>
          <a:prstGeom prst="rect">
            <a:avLst/>
          </a:prstGeom>
        </p:spPr>
      </p:pic>
      <p:grpSp>
        <p:nvGrpSpPr>
          <p:cNvPr id="19" name="组合 18">
            <a:extLst>
              <a:ext uri="{FF2B5EF4-FFF2-40B4-BE49-F238E27FC236}">
                <a16:creationId xmlns:a16="http://schemas.microsoft.com/office/drawing/2014/main" id="{8A46006D-FA29-40E5-B946-53545388B1F9}"/>
              </a:ext>
            </a:extLst>
          </p:cNvPr>
          <p:cNvGrpSpPr/>
          <p:nvPr/>
        </p:nvGrpSpPr>
        <p:grpSpPr>
          <a:xfrm>
            <a:off x="8210526" y="2184510"/>
            <a:ext cx="3269171" cy="3593393"/>
            <a:chOff x="8774077" y="1916453"/>
            <a:chExt cx="3269171" cy="3593393"/>
          </a:xfrm>
        </p:grpSpPr>
        <p:pic>
          <p:nvPicPr>
            <p:cNvPr id="3" name="图片 2">
              <a:extLst>
                <a:ext uri="{FF2B5EF4-FFF2-40B4-BE49-F238E27FC236}">
                  <a16:creationId xmlns:a16="http://schemas.microsoft.com/office/drawing/2014/main" id="{B5BD83B6-11E3-4363-AC0F-EA9EA03D83A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000"/>
                      </a14:imgEffect>
                    </a14:imgLayer>
                  </a14:imgProps>
                </a:ext>
              </a:extLst>
            </a:blip>
            <a:stretch>
              <a:fillRect/>
            </a:stretch>
          </p:blipFill>
          <p:spPr>
            <a:xfrm>
              <a:off x="8905234" y="1916453"/>
              <a:ext cx="2963775" cy="2267327"/>
            </a:xfrm>
            <a:prstGeom prst="rect">
              <a:avLst/>
            </a:prstGeom>
          </p:spPr>
        </p:pic>
        <p:pic>
          <p:nvPicPr>
            <p:cNvPr id="18" name="图片 17">
              <a:extLst>
                <a:ext uri="{FF2B5EF4-FFF2-40B4-BE49-F238E27FC236}">
                  <a16:creationId xmlns:a16="http://schemas.microsoft.com/office/drawing/2014/main" id="{2BDD50C3-C579-4DC6-9C97-59EBBF11A65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3000"/>
                      </a14:imgEffect>
                    </a14:imgLayer>
                  </a14:imgProps>
                </a:ext>
              </a:extLst>
            </a:blip>
            <a:stretch>
              <a:fillRect/>
            </a:stretch>
          </p:blipFill>
          <p:spPr>
            <a:xfrm>
              <a:off x="8774077" y="4185655"/>
              <a:ext cx="3269171" cy="1324191"/>
            </a:xfrm>
            <a:prstGeom prst="rect">
              <a:avLst/>
            </a:prstGeom>
          </p:spPr>
        </p:pic>
      </p:grpSp>
      <p:pic>
        <p:nvPicPr>
          <p:cNvPr id="7" name="图片 6">
            <a:extLst>
              <a:ext uri="{FF2B5EF4-FFF2-40B4-BE49-F238E27FC236}">
                <a16:creationId xmlns:a16="http://schemas.microsoft.com/office/drawing/2014/main" id="{D94905FF-66FE-4D1D-B85C-7C5A365F80C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3000"/>
                    </a14:imgEffect>
                  </a14:imgLayer>
                </a14:imgProps>
              </a:ext>
            </a:extLst>
          </a:blip>
          <a:stretch>
            <a:fillRect/>
          </a:stretch>
        </p:blipFill>
        <p:spPr>
          <a:xfrm>
            <a:off x="1626637" y="4331639"/>
            <a:ext cx="4751754" cy="927886"/>
          </a:xfrm>
          <a:prstGeom prst="rect">
            <a:avLst/>
          </a:prstGeom>
        </p:spPr>
      </p:pic>
      <p:pic>
        <p:nvPicPr>
          <p:cNvPr id="9" name="图片 8">
            <a:extLst>
              <a:ext uri="{FF2B5EF4-FFF2-40B4-BE49-F238E27FC236}">
                <a16:creationId xmlns:a16="http://schemas.microsoft.com/office/drawing/2014/main" id="{0591F4DE-8E65-4908-BD28-FB1952D0F51E}"/>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3000"/>
                    </a14:imgEffect>
                  </a14:imgLayer>
                </a14:imgProps>
              </a:ext>
            </a:extLst>
          </a:blip>
          <a:stretch>
            <a:fillRect/>
          </a:stretch>
        </p:blipFill>
        <p:spPr>
          <a:xfrm>
            <a:off x="1650082" y="5314413"/>
            <a:ext cx="2262166" cy="389144"/>
          </a:xfrm>
          <a:prstGeom prst="rect">
            <a:avLst/>
          </a:prstGeom>
        </p:spPr>
      </p:pic>
      <p:pic>
        <p:nvPicPr>
          <p:cNvPr id="12" name="图片 11">
            <a:extLst>
              <a:ext uri="{FF2B5EF4-FFF2-40B4-BE49-F238E27FC236}">
                <a16:creationId xmlns:a16="http://schemas.microsoft.com/office/drawing/2014/main" id="{C387181E-71E3-4275-AF1D-9E3345E8A5EE}"/>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3000"/>
                    </a14:imgEffect>
                  </a14:imgLayer>
                </a14:imgProps>
              </a:ext>
            </a:extLst>
          </a:blip>
          <a:stretch>
            <a:fillRect/>
          </a:stretch>
        </p:blipFill>
        <p:spPr>
          <a:xfrm>
            <a:off x="4735795" y="5294110"/>
            <a:ext cx="1475422" cy="469630"/>
          </a:xfrm>
          <a:prstGeom prst="rect">
            <a:avLst/>
          </a:prstGeom>
        </p:spPr>
      </p:pic>
      <p:pic>
        <p:nvPicPr>
          <p:cNvPr id="17" name="图片 16">
            <a:extLst>
              <a:ext uri="{FF2B5EF4-FFF2-40B4-BE49-F238E27FC236}">
                <a16:creationId xmlns:a16="http://schemas.microsoft.com/office/drawing/2014/main" id="{03FB79F7-E9E9-439C-99A1-94A3D089FA54}"/>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3000"/>
                    </a14:imgEffect>
                  </a14:imgLayer>
                </a14:imgProps>
              </a:ext>
            </a:extLst>
          </a:blip>
          <a:stretch>
            <a:fillRect/>
          </a:stretch>
        </p:blipFill>
        <p:spPr>
          <a:xfrm>
            <a:off x="1642267" y="3853969"/>
            <a:ext cx="3368430" cy="477670"/>
          </a:xfrm>
          <a:prstGeom prst="rect">
            <a:avLst/>
          </a:prstGeom>
        </p:spPr>
      </p:pic>
      <p:sp>
        <p:nvSpPr>
          <p:cNvPr id="20" name="文本框 19">
            <a:extLst>
              <a:ext uri="{FF2B5EF4-FFF2-40B4-BE49-F238E27FC236}">
                <a16:creationId xmlns:a16="http://schemas.microsoft.com/office/drawing/2014/main" id="{CCE82268-4514-4D2B-A4CD-7E769ED5DEC7}"/>
              </a:ext>
            </a:extLst>
          </p:cNvPr>
          <p:cNvSpPr txBox="1"/>
          <p:nvPr/>
        </p:nvSpPr>
        <p:spPr>
          <a:xfrm>
            <a:off x="7614311" y="1353482"/>
            <a:ext cx="4329160" cy="646331"/>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The numerical simulation signals are </a:t>
            </a:r>
            <a:r>
              <a:rPr lang="en-US" altLang="zh-CN" b="1" dirty="0">
                <a:solidFill>
                  <a:srgbClr val="7030A0"/>
                </a:solidFill>
                <a:latin typeface="微软雅黑" panose="020B0503020204020204" pitchFamily="34" charset="-122"/>
                <a:ea typeface="微软雅黑" panose="020B0503020204020204" pitchFamily="34" charset="-122"/>
              </a:rPr>
              <a:t>different</a:t>
            </a:r>
            <a:r>
              <a:rPr lang="en-US" altLang="zh-CN" dirty="0">
                <a:latin typeface="微软雅黑" panose="020B0503020204020204" pitchFamily="34" charset="-122"/>
                <a:ea typeface="微软雅黑" panose="020B0503020204020204" pitchFamily="34" charset="-122"/>
              </a:rPr>
              <a:t> for different tooth surfaces. </a:t>
            </a:r>
            <a:endParaRPr lang="zh-CN" altLang="en-US" dirty="0">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2C54D7DB-3E24-4AA7-A5B8-58C7B1E1B05D}"/>
              </a:ext>
            </a:extLst>
          </p:cNvPr>
          <p:cNvSpPr/>
          <p:nvPr/>
        </p:nvSpPr>
        <p:spPr>
          <a:xfrm>
            <a:off x="7542311" y="1430148"/>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2691030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A2F9736-EA8D-8BF4-20DF-CB4239E69E0F}"/>
              </a:ext>
            </a:extLst>
          </p:cNvPr>
          <p:cNvSpPr/>
          <p:nvPr/>
        </p:nvSpPr>
        <p:spPr>
          <a:xfrm>
            <a:off x="0" y="229719"/>
            <a:ext cx="982639" cy="466318"/>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FDD24C67-F187-E48D-7E1E-9648DBF55E5A}"/>
              </a:ext>
            </a:extLst>
          </p:cNvPr>
          <p:cNvSpPr txBox="1"/>
          <p:nvPr/>
        </p:nvSpPr>
        <p:spPr>
          <a:xfrm>
            <a:off x="982635" y="155101"/>
            <a:ext cx="7653365" cy="615553"/>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Signal of 16 Bass Technique Surfaces </a:t>
            </a:r>
          </a:p>
          <a:p>
            <a:r>
              <a:rPr lang="en-US" altLang="zh-CN" sz="1400" dirty="0">
                <a:latin typeface="微软雅黑" panose="020B0503020204020204" pitchFamily="34" charset="-122"/>
                <a:ea typeface="微软雅黑" panose="020B0503020204020204" pitchFamily="34" charset="-122"/>
              </a:rPr>
              <a:t>Intergroup Euclidean distance is greater than Intragroup Euclidean distance </a:t>
            </a:r>
            <a:endParaRPr lang="zh-CN" altLang="en-US" sz="14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A4C0BB40-4C12-4474-B063-2C2088D3A9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a14:imgEffect>
                  </a14:imgLayer>
                </a14:imgProps>
              </a:ext>
            </a:extLst>
          </a:blip>
          <a:stretch>
            <a:fillRect/>
          </a:stretch>
        </p:blipFill>
        <p:spPr>
          <a:xfrm>
            <a:off x="7003278" y="2998527"/>
            <a:ext cx="4556225" cy="1864045"/>
          </a:xfrm>
          <a:prstGeom prst="rect">
            <a:avLst/>
          </a:prstGeom>
        </p:spPr>
      </p:pic>
      <p:pic>
        <p:nvPicPr>
          <p:cNvPr id="8" name="图片 7">
            <a:extLst>
              <a:ext uri="{FF2B5EF4-FFF2-40B4-BE49-F238E27FC236}">
                <a16:creationId xmlns:a16="http://schemas.microsoft.com/office/drawing/2014/main" id="{03E2F8E0-8F4A-4D5F-AD02-D3F0333C61A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000"/>
                    </a14:imgEffect>
                  </a14:imgLayer>
                </a14:imgProps>
              </a:ext>
            </a:extLst>
          </a:blip>
          <a:stretch>
            <a:fillRect/>
          </a:stretch>
        </p:blipFill>
        <p:spPr>
          <a:xfrm>
            <a:off x="482188" y="2568448"/>
            <a:ext cx="5850032" cy="2383574"/>
          </a:xfrm>
          <a:prstGeom prst="rect">
            <a:avLst/>
          </a:prstGeom>
        </p:spPr>
      </p:pic>
      <p:sp>
        <p:nvSpPr>
          <p:cNvPr id="9" name="文本框 8">
            <a:extLst>
              <a:ext uri="{FF2B5EF4-FFF2-40B4-BE49-F238E27FC236}">
                <a16:creationId xmlns:a16="http://schemas.microsoft.com/office/drawing/2014/main" id="{DFE0D4A4-B15D-4E1D-A084-981B0F2031B9}"/>
              </a:ext>
            </a:extLst>
          </p:cNvPr>
          <p:cNvSpPr txBox="1"/>
          <p:nvPr/>
        </p:nvSpPr>
        <p:spPr>
          <a:xfrm>
            <a:off x="549910" y="1613313"/>
            <a:ext cx="5703971" cy="646331"/>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The </a:t>
            </a:r>
            <a:r>
              <a:rPr lang="en-US" altLang="zh-CN" b="1" dirty="0">
                <a:solidFill>
                  <a:srgbClr val="7030A0"/>
                </a:solidFill>
                <a:latin typeface="微软雅黑" panose="020B0503020204020204" pitchFamily="34" charset="-122"/>
                <a:ea typeface="微软雅黑" panose="020B0503020204020204" pitchFamily="34" charset="-122"/>
              </a:rPr>
              <a:t>waveforms</a:t>
            </a:r>
            <a:r>
              <a:rPr lang="en-US" altLang="zh-CN" dirty="0">
                <a:latin typeface="微软雅黑" panose="020B0503020204020204" pitchFamily="34" charset="-122"/>
                <a:ea typeface="微软雅黑" panose="020B0503020204020204" pitchFamily="34" charset="-122"/>
              </a:rPr>
              <a:t> of collected brushing signals on different tooth surfaces are different.</a:t>
            </a:r>
          </a:p>
        </p:txBody>
      </p:sp>
      <p:sp>
        <p:nvSpPr>
          <p:cNvPr id="10" name="矩形 9">
            <a:extLst>
              <a:ext uri="{FF2B5EF4-FFF2-40B4-BE49-F238E27FC236}">
                <a16:creationId xmlns:a16="http://schemas.microsoft.com/office/drawing/2014/main" id="{77D28851-0707-47B6-9099-5B2F16E9364B}"/>
              </a:ext>
            </a:extLst>
          </p:cNvPr>
          <p:cNvSpPr/>
          <p:nvPr/>
        </p:nvSpPr>
        <p:spPr>
          <a:xfrm>
            <a:off x="477910" y="1689979"/>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79F55134-F439-498B-A3E7-11C385754D96}"/>
              </a:ext>
            </a:extLst>
          </p:cNvPr>
          <p:cNvSpPr txBox="1"/>
          <p:nvPr/>
        </p:nvSpPr>
        <p:spPr>
          <a:xfrm>
            <a:off x="6604432" y="1613313"/>
            <a:ext cx="5341600" cy="646331"/>
          </a:xfrm>
          <a:prstGeom prst="rect">
            <a:avLst/>
          </a:prstGeom>
          <a:noFill/>
        </p:spPr>
        <p:txBody>
          <a:bodyPr wrap="square" rtlCol="0">
            <a:spAutoFit/>
          </a:bodyPr>
          <a:lstStyle/>
          <a:p>
            <a:r>
              <a:rPr lang="en-US" altLang="zh-CN" b="1" dirty="0">
                <a:solidFill>
                  <a:srgbClr val="7030A0"/>
                </a:solidFill>
                <a:latin typeface="微软雅黑" panose="020B0503020204020204" pitchFamily="34" charset="-122"/>
                <a:ea typeface="微软雅黑" panose="020B0503020204020204" pitchFamily="34" charset="-122"/>
              </a:rPr>
              <a:t>Intergroup</a:t>
            </a:r>
            <a:r>
              <a:rPr lang="en-US" altLang="zh-CN" dirty="0">
                <a:latin typeface="微软雅黑" panose="020B0503020204020204" pitchFamily="34" charset="-122"/>
                <a:ea typeface="微软雅黑" panose="020B0503020204020204" pitchFamily="34" charset="-122"/>
              </a:rPr>
              <a:t> Euclidean distance is </a:t>
            </a:r>
            <a:r>
              <a:rPr lang="en-US" altLang="zh-CN" b="1" dirty="0">
                <a:solidFill>
                  <a:srgbClr val="7030A0"/>
                </a:solidFill>
                <a:latin typeface="微软雅黑" panose="020B0503020204020204" pitchFamily="34" charset="-122"/>
                <a:ea typeface="微软雅黑" panose="020B0503020204020204" pitchFamily="34" charset="-122"/>
              </a:rPr>
              <a:t>greater</a:t>
            </a:r>
            <a:r>
              <a:rPr lang="en-US" altLang="zh-CN" dirty="0">
                <a:latin typeface="微软雅黑" panose="020B0503020204020204" pitchFamily="34" charset="-122"/>
                <a:ea typeface="微软雅黑" panose="020B0503020204020204" pitchFamily="34" charset="-122"/>
              </a:rPr>
              <a:t> than </a:t>
            </a:r>
            <a:r>
              <a:rPr lang="en-US" altLang="zh-CN" b="1" dirty="0">
                <a:solidFill>
                  <a:srgbClr val="7030A0"/>
                </a:solidFill>
                <a:latin typeface="微软雅黑" panose="020B0503020204020204" pitchFamily="34" charset="-122"/>
                <a:ea typeface="微软雅黑" panose="020B0503020204020204" pitchFamily="34" charset="-122"/>
              </a:rPr>
              <a:t>Intragroup</a:t>
            </a:r>
            <a:r>
              <a:rPr lang="en-US" altLang="zh-CN" dirty="0">
                <a:latin typeface="微软雅黑" panose="020B0503020204020204" pitchFamily="34" charset="-122"/>
                <a:ea typeface="微软雅黑" panose="020B0503020204020204" pitchFamily="34" charset="-122"/>
              </a:rPr>
              <a:t> Euclidean distance.</a:t>
            </a:r>
          </a:p>
        </p:txBody>
      </p:sp>
      <p:sp>
        <p:nvSpPr>
          <p:cNvPr id="19" name="矩形 18">
            <a:extLst>
              <a:ext uri="{FF2B5EF4-FFF2-40B4-BE49-F238E27FC236}">
                <a16:creationId xmlns:a16="http://schemas.microsoft.com/office/drawing/2014/main" id="{3C269567-B962-4D07-9C59-2437E3A1AE8D}"/>
              </a:ext>
            </a:extLst>
          </p:cNvPr>
          <p:cNvSpPr/>
          <p:nvPr/>
        </p:nvSpPr>
        <p:spPr>
          <a:xfrm>
            <a:off x="6553806" y="1689979"/>
            <a:ext cx="72000" cy="216000"/>
          </a:xfrm>
          <a:prstGeom prst="rect">
            <a:avLst/>
          </a:prstGeom>
          <a:gradFill flip="none" rotWithShape="1">
            <a:gsLst>
              <a:gs pos="0">
                <a:schemeClr val="accent1">
                  <a:lumMod val="5000"/>
                  <a:lumOff val="95000"/>
                </a:schemeClr>
              </a:gs>
              <a:gs pos="0">
                <a:srgbClr val="7030A0"/>
              </a:gs>
              <a:gs pos="100000">
                <a:srgbClr val="B686D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75020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11163</TotalTime>
  <Words>2393</Words>
  <Application>Microsoft Office PowerPoint</Application>
  <PresentationFormat>宽屏</PresentationFormat>
  <Paragraphs>202</Paragraphs>
  <Slides>18</Slides>
  <Notes>18</Notes>
  <HiddenSlides>0</HiddenSlides>
  <MMClips>5</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18</vt:i4>
      </vt:variant>
    </vt:vector>
  </HeadingPairs>
  <TitlesOfParts>
    <vt:vector size="27" baseType="lpstr">
      <vt:lpstr>-apple-system</vt:lpstr>
      <vt:lpstr>LinLibertineT</vt:lpstr>
      <vt:lpstr>微软雅黑</vt:lpstr>
      <vt:lpstr>Arial</vt:lpstr>
      <vt:lpstr>Calibri</vt:lpstr>
      <vt:lpstr>Calibri Light</vt:lpstr>
      <vt:lpstr>Cambria Math</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Base>https://dxpu.taobao.com/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panda work</dc:title>
  <dc:creator>panda</dc:creator>
  <cp:lastModifiedBy>Dethic</cp:lastModifiedBy>
  <cp:revision>527</cp:revision>
  <dcterms:created xsi:type="dcterms:W3CDTF">2014-12-17T15:36:25Z</dcterms:created>
  <dcterms:modified xsi:type="dcterms:W3CDTF">2023-10-08T08:17:36Z</dcterms:modified>
</cp:coreProperties>
</file>